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14"/>
  </p:notesMasterIdLst>
  <p:sldIdLst>
    <p:sldId id="282" r:id="rId3"/>
    <p:sldId id="478" r:id="rId4"/>
    <p:sldId id="474" r:id="rId5"/>
    <p:sldId id="479" r:id="rId6"/>
    <p:sldId id="482" r:id="rId7"/>
    <p:sldId id="483" r:id="rId8"/>
    <p:sldId id="475" r:id="rId9"/>
    <p:sldId id="476" r:id="rId10"/>
    <p:sldId id="484" r:id="rId11"/>
    <p:sldId id="485" r:id="rId12"/>
    <p:sldId id="486" r:id="rId13"/>
  </p:sldIdLst>
  <p:sldSz cx="12192000" cy="6858000"/>
  <p:notesSz cx="6858000" cy="9144000"/>
  <p:embeddedFontLst>
    <p:embeddedFont>
      <p:font typeface="Arial Narrow" panose="020B0606020202030204" pitchFamily="34" charset="0"/>
      <p:regular r:id="rId15"/>
      <p:bold r:id="rId16"/>
      <p:italic r:id="rId17"/>
      <p:boldItalic r:id="rId18"/>
    </p:embeddedFont>
    <p:embeddedFont>
      <p:font typeface="Book Antiqua" panose="02040602050305030304" pitchFamily="18"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Segoe Print" panose="02000600000000000000" pitchFamily="2" charset="0"/>
      <p:regular r:id="rId27"/>
      <p:bold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CADCB"/>
    <a:srgbClr val="17A810"/>
    <a:srgbClr val="30CFCD"/>
    <a:srgbClr val="E43230"/>
    <a:srgbClr val="CC3300"/>
    <a:srgbClr val="668B06"/>
    <a:srgbClr val="DBB2CB"/>
    <a:srgbClr val="0E73B7"/>
    <a:srgbClr val="E9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67" autoAdjust="0"/>
    <p:restoredTop sz="94660"/>
  </p:normalViewPr>
  <p:slideViewPr>
    <p:cSldViewPr snapToGrid="0">
      <p:cViewPr varScale="1">
        <p:scale>
          <a:sx n="78" d="100"/>
          <a:sy n="78" d="100"/>
        </p:scale>
        <p:origin x="374" y="62"/>
      </p:cViewPr>
      <p:guideLst>
        <p:guide orient="horz" pos="2160"/>
        <p:guide pos="3840"/>
      </p:guideLst>
    </p:cSldViewPr>
  </p:slideViewPr>
  <p:notesTextViewPr>
    <p:cViewPr>
      <p:scale>
        <a:sx n="1" d="1"/>
        <a:sy n="1" d="1"/>
      </p:scale>
      <p:origin x="0" y="0"/>
    </p:cViewPr>
  </p:notesTextViewPr>
  <p:sorterViewPr>
    <p:cViewPr>
      <p:scale>
        <a:sx n="125" d="100"/>
        <a:sy n="125" d="100"/>
      </p:scale>
      <p:origin x="0" y="-148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0993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358625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695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1482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9687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6043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173176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10/31/2024</a:t>
            </a:fld>
            <a:endParaRPr/>
          </a:p>
        </p:txBody>
      </p:sp>
    </p:spTree>
    <p:extLst>
      <p:ext uri="{BB962C8B-B14F-4D97-AF65-F5344CB8AC3E}">
        <p14:creationId xmlns:p14="http://schemas.microsoft.com/office/powerpoint/2010/main" val="61278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10/31/2024</a:t>
            </a:fld>
            <a:endParaRPr/>
          </a:p>
        </p:txBody>
      </p:sp>
    </p:spTree>
    <p:extLst>
      <p:ext uri="{BB962C8B-B14F-4D97-AF65-F5344CB8AC3E}">
        <p14:creationId xmlns:p14="http://schemas.microsoft.com/office/powerpoint/2010/main" val="231643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10/31/2024</a:t>
            </a:fld>
            <a:endParaRPr/>
          </a:p>
        </p:txBody>
      </p:sp>
    </p:spTree>
    <p:extLst>
      <p:ext uri="{BB962C8B-B14F-4D97-AF65-F5344CB8AC3E}">
        <p14:creationId xmlns:p14="http://schemas.microsoft.com/office/powerpoint/2010/main" val="51824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96055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68000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20997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29823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6000" r="-4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10/31/2024</a:t>
            </a:fld>
            <a:endParaRPr lang="en-US"/>
          </a:p>
        </p:txBody>
      </p:sp>
    </p:spTree>
    <p:extLst>
      <p:ext uri="{BB962C8B-B14F-4D97-AF65-F5344CB8AC3E}">
        <p14:creationId xmlns:p14="http://schemas.microsoft.com/office/powerpoint/2010/main" val="2170034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5000" r="-35000" b="-16000"/>
          </a:stretch>
        </a:blipFill>
        <a:effectLst/>
      </p:bgPr>
    </p:bg>
    <p:spTree>
      <p:nvGrpSpPr>
        <p:cNvPr id="1" name=""/>
        <p:cNvGrpSpPr/>
        <p:nvPr/>
      </p:nvGrpSpPr>
      <p:grpSpPr>
        <a:xfrm>
          <a:off x="0" y="0"/>
          <a:ext cx="0" cy="0"/>
          <a:chOff x="0" y="0"/>
          <a:chExt cx="0" cy="0"/>
        </a:xfrm>
      </p:grpSpPr>
      <p:sp>
        <p:nvSpPr>
          <p:cNvPr id="9" name="Rectangle 8"/>
          <p:cNvSpPr/>
          <p:nvPr/>
        </p:nvSpPr>
        <p:spPr>
          <a:xfrm>
            <a:off x="6304406" y="269046"/>
            <a:ext cx="34932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970" y="1723524"/>
            <a:ext cx="2547605" cy="100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879625" y="1583880"/>
            <a:ext cx="10541398" cy="2939266"/>
          </a:xfrm>
          <a:prstGeom prst="rect">
            <a:avLst/>
          </a:prstGeom>
          <a:noFill/>
        </p:spPr>
        <p:txBody>
          <a:bodyPr wrap="square" lIns="91440" tIns="45720" rIns="91440" bIns="45720">
            <a:spAutoFit/>
          </a:bodyPr>
          <a:lstStyle/>
          <a:p>
            <a:r>
              <a:rPr lang="en-US" sz="6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XÂY DỰNG</a:t>
            </a:r>
          </a:p>
          <a:p>
            <a:r>
              <a:rPr lang="en-US" sz="6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a:t>
            </a:r>
            <a:r>
              <a:rPr lang="en-US" sz="65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GIÁ TRỊ</a:t>
            </a:r>
          </a:p>
          <a:p>
            <a:r>
              <a:rPr lang="en-US" sz="6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GIA ĐÌNH</a:t>
            </a:r>
          </a:p>
        </p:txBody>
      </p:sp>
      <p:pic>
        <p:nvPicPr>
          <p:cNvPr id="3" name="Picture 2">
            <a:extLst>
              <a:ext uri="{FF2B5EF4-FFF2-40B4-BE49-F238E27FC236}">
                <a16:creationId xmlns:a16="http://schemas.microsoft.com/office/drawing/2014/main" id="{5B319682-E044-15C5-AE6F-0CA63AF41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39" y="2726359"/>
            <a:ext cx="4592745" cy="459274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E7B9C7B7-A104-9900-62A8-CE1A581AAC52}"/>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7200"/>
                    </a14:imgEffect>
                  </a14:imgLayer>
                </a14:imgProps>
              </a:ext>
            </a:extLst>
          </a:blip>
          <a:srcRect l="81522" b="332"/>
          <a:stretch/>
        </p:blipFill>
        <p:spPr>
          <a:xfrm>
            <a:off x="9939130" y="0"/>
            <a:ext cx="2252870" cy="3918857"/>
          </a:xfrm>
          <a:prstGeom prst="rect">
            <a:avLst/>
          </a:prstGeom>
        </p:spPr>
      </p:pic>
    </p:spTree>
    <p:extLst>
      <p:ext uri="{BB962C8B-B14F-4D97-AF65-F5344CB8AC3E}">
        <p14:creationId xmlns:p14="http://schemas.microsoft.com/office/powerpoint/2010/main" val="713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615A45-7753-5D0C-5BCA-10088E66F216}"/>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4">
            <a:extLst>
              <a:ext uri="{FF2B5EF4-FFF2-40B4-BE49-F238E27FC236}">
                <a16:creationId xmlns:a16="http://schemas.microsoft.com/office/drawing/2014/main" id="{6E907276-2E48-5E08-1839-0D5D56A4AF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21932">
            <a:off x="118310" y="75833"/>
            <a:ext cx="1247553" cy="943462"/>
          </a:xfrm>
          <a:prstGeom prst="rect">
            <a:avLst/>
          </a:prstGeom>
        </p:spPr>
      </p:pic>
      <p:sp>
        <p:nvSpPr>
          <p:cNvPr id="4" name="Freeform 4">
            <a:extLst>
              <a:ext uri="{FF2B5EF4-FFF2-40B4-BE49-F238E27FC236}">
                <a16:creationId xmlns:a16="http://schemas.microsoft.com/office/drawing/2014/main" id="{14A37960-7044-136D-18A7-899FB3CFE10A}"/>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Rounded Rectangle 22">
            <a:extLst>
              <a:ext uri="{FF2B5EF4-FFF2-40B4-BE49-F238E27FC236}">
                <a16:creationId xmlns:a16="http://schemas.microsoft.com/office/drawing/2014/main" id="{96DB9E37-63FD-0DFB-8553-00A328C178C4}"/>
              </a:ext>
            </a:extLst>
          </p:cNvPr>
          <p:cNvSpPr/>
          <p:nvPr/>
        </p:nvSpPr>
        <p:spPr>
          <a:xfrm>
            <a:off x="987665" y="959668"/>
            <a:ext cx="10638277" cy="1760937"/>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40276-15B8-7B14-FF17-44468FEAB082}"/>
              </a:ext>
            </a:extLst>
          </p:cNvPr>
          <p:cNvSpPr/>
          <p:nvPr/>
        </p:nvSpPr>
        <p:spPr>
          <a:xfrm>
            <a:off x="1132808" y="1027834"/>
            <a:ext cx="10275422" cy="1692771"/>
          </a:xfrm>
          <a:prstGeom prst="rect">
            <a:avLst/>
          </a:prstGeom>
        </p:spPr>
        <p:txBody>
          <a:bodyPr wrap="square">
            <a:spAutoFit/>
          </a:bodyPr>
          <a:lstStyle/>
          <a:p>
            <a:pPr algn="just"/>
            <a:r>
              <a:rPr lang="vi-VN" sz="2600">
                <a:solidFill>
                  <a:srgbClr val="002060"/>
                </a:solidFill>
                <a:latin typeface="Cambria" pitchFamily="18" charset="0"/>
                <a:cs typeface="Times New Roman" pitchFamily="18" charset="0"/>
              </a:rPr>
              <a:t>Bác sĩ khuyên ông ngoại của S hạn chế ăn mặn nên các món ăn của ông được mẹ S nấu giảm lượng muối. Ông thấy không ngon nên không ăn. Nếu là S, em sẽ thể hiện sự chủ động tham gia giải quyết vấn đề này như thế nào?</a:t>
            </a:r>
          </a:p>
        </p:txBody>
      </p:sp>
      <p:sp>
        <p:nvSpPr>
          <p:cNvPr id="7" name="Rectangle 6">
            <a:extLst>
              <a:ext uri="{FF2B5EF4-FFF2-40B4-BE49-F238E27FC236}">
                <a16:creationId xmlns:a16="http://schemas.microsoft.com/office/drawing/2014/main" id="{1996BD5C-2CC3-3DD3-F107-3A896D38D460}"/>
              </a:ext>
            </a:extLst>
          </p:cNvPr>
          <p:cNvSpPr/>
          <p:nvPr/>
        </p:nvSpPr>
        <p:spPr>
          <a:xfrm>
            <a:off x="961312" y="286569"/>
            <a:ext cx="3411077" cy="7619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Cambria" pitchFamily="18" charset="0"/>
              <a:cs typeface="Times New Roman" pitchFamily="18" charset="0"/>
            </a:endParaRPr>
          </a:p>
        </p:txBody>
      </p:sp>
      <p:sp>
        <p:nvSpPr>
          <p:cNvPr id="8" name="Rectangle 7">
            <a:extLst>
              <a:ext uri="{FF2B5EF4-FFF2-40B4-BE49-F238E27FC236}">
                <a16:creationId xmlns:a16="http://schemas.microsoft.com/office/drawing/2014/main" id="{0C5E7CA9-29DE-B495-0606-60D3A05FED90}"/>
              </a:ext>
            </a:extLst>
          </p:cNvPr>
          <p:cNvSpPr/>
          <p:nvPr/>
        </p:nvSpPr>
        <p:spPr>
          <a:xfrm>
            <a:off x="1548296" y="374893"/>
            <a:ext cx="2707980" cy="584775"/>
          </a:xfrm>
          <a:prstGeom prst="rect">
            <a:avLst/>
          </a:prstGeom>
        </p:spPr>
        <p:txBody>
          <a:bodyPr wrap="square">
            <a:spAutoFit/>
          </a:bodyPr>
          <a:lstStyle/>
          <a:p>
            <a:r>
              <a:rPr lang="en-US" sz="3100" b="1">
                <a:solidFill>
                  <a:srgbClr val="002060"/>
                </a:solidFill>
                <a:latin typeface="Cambria" pitchFamily="18" charset="0"/>
                <a:cs typeface="Times New Roman" pitchFamily="18" charset="0"/>
              </a:rPr>
              <a:t>Tình huống 3</a:t>
            </a:r>
            <a:endParaRPr lang="en-US" sz="3100" b="1" i="1">
              <a:solidFill>
                <a:srgbClr val="002060"/>
              </a:solidFill>
              <a:latin typeface="Cambria" pitchFamily="18" charset="0"/>
              <a:cs typeface="Times New Roman" pitchFamily="18" charset="0"/>
            </a:endParaRPr>
          </a:p>
        </p:txBody>
      </p:sp>
      <p:sp>
        <p:nvSpPr>
          <p:cNvPr id="9" name="Diamond 8">
            <a:extLst>
              <a:ext uri="{FF2B5EF4-FFF2-40B4-BE49-F238E27FC236}">
                <a16:creationId xmlns:a16="http://schemas.microsoft.com/office/drawing/2014/main" id="{8C2FBFA3-99CD-5ABF-9998-02501DA7119D}"/>
              </a:ext>
            </a:extLst>
          </p:cNvPr>
          <p:cNvSpPr/>
          <p:nvPr/>
        </p:nvSpPr>
        <p:spPr>
          <a:xfrm>
            <a:off x="570395" y="304285"/>
            <a:ext cx="827321" cy="744283"/>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Cambria" pitchFamily="18" charset="0"/>
              <a:cs typeface="Times New Roman" pitchFamily="18" charset="0"/>
            </a:endParaRPr>
          </a:p>
        </p:txBody>
      </p:sp>
      <p:sp>
        <p:nvSpPr>
          <p:cNvPr id="10" name="Rounded Rectangle 29">
            <a:extLst>
              <a:ext uri="{FF2B5EF4-FFF2-40B4-BE49-F238E27FC236}">
                <a16:creationId xmlns:a16="http://schemas.microsoft.com/office/drawing/2014/main" id="{6E67D8BA-F20C-D082-4BF1-5C841F6D7799}"/>
              </a:ext>
            </a:extLst>
          </p:cNvPr>
          <p:cNvSpPr/>
          <p:nvPr/>
        </p:nvSpPr>
        <p:spPr>
          <a:xfrm>
            <a:off x="1271257" y="3393704"/>
            <a:ext cx="9837158" cy="2515481"/>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2CC789-EBFF-A724-E8BC-D5B66FB55451}"/>
              </a:ext>
            </a:extLst>
          </p:cNvPr>
          <p:cNvSpPr/>
          <p:nvPr/>
        </p:nvSpPr>
        <p:spPr>
          <a:xfrm>
            <a:off x="1462185" y="3528059"/>
            <a:ext cx="9635688" cy="2246769"/>
          </a:xfrm>
          <a:prstGeom prst="rect">
            <a:avLst/>
          </a:prstGeom>
        </p:spPr>
        <p:txBody>
          <a:bodyPr wrap="square">
            <a:spAutoFit/>
          </a:bodyPr>
          <a:lstStyle/>
          <a:p>
            <a:pPr algn="just"/>
            <a:r>
              <a:rPr lang="vi-VN" sz="2800" i="1">
                <a:solidFill>
                  <a:srgbClr val="C00000"/>
                </a:solidFill>
                <a:latin typeface="Cambria" pitchFamily="18" charset="0"/>
                <a:cs typeface="Times New Roman" pitchFamily="18" charset="0"/>
              </a:rPr>
              <a:t>S nên lựa chọn lúc ông đang vui vẻ, có thể vừa đấm lưng vừa nói chuyện với ông, khuyên ông chịu khó làm quen với khẩu vị để tốt cho sức khỏe. S cũng có thể khuyên mẹ giảm lượng muối từ từ để ông quen với việc ăn nhạt dần. S thường xuyên mở các video về sức khỏe để ông theo dõi và thực hiện theo.</a:t>
            </a:r>
          </a:p>
        </p:txBody>
      </p:sp>
      <p:sp>
        <p:nvSpPr>
          <p:cNvPr id="12" name="Right Arrow 31">
            <a:extLst>
              <a:ext uri="{FF2B5EF4-FFF2-40B4-BE49-F238E27FC236}">
                <a16:creationId xmlns:a16="http://schemas.microsoft.com/office/drawing/2014/main" id="{F8EBD9D8-D2BD-230E-DCCE-85E8DA3C6CCF}"/>
              </a:ext>
            </a:extLst>
          </p:cNvPr>
          <p:cNvSpPr/>
          <p:nvPr/>
        </p:nvSpPr>
        <p:spPr>
          <a:xfrm rot="5400000">
            <a:off x="5881856" y="2664704"/>
            <a:ext cx="646694" cy="765590"/>
          </a:xfrm>
          <a:prstGeom prst="rightArrow">
            <a:avLst/>
          </a:prstGeom>
          <a:solidFill>
            <a:srgbClr val="CADF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a:extLst>
              <a:ext uri="{FF2B5EF4-FFF2-40B4-BE49-F238E27FC236}">
                <a16:creationId xmlns:a16="http://schemas.microsoft.com/office/drawing/2014/main" id="{627B041E-6A97-C4DC-3B7E-9D482CA8CE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797" y="2582999"/>
            <a:ext cx="728379" cy="72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83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B0F6BD-6F81-3E98-8055-B44F93FD0C5E}"/>
              </a:ext>
            </a:extLst>
          </p:cNvPr>
          <p:cNvSpPr/>
          <p:nvPr/>
        </p:nvSpPr>
        <p:spPr>
          <a:xfrm>
            <a:off x="98017" y="67405"/>
            <a:ext cx="11754460" cy="93461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8B71D0A-A0AE-1A27-8C38-0F2AC90C4BB3}"/>
              </a:ext>
            </a:extLst>
          </p:cNvPr>
          <p:cNvSpPr/>
          <p:nvPr/>
        </p:nvSpPr>
        <p:spPr>
          <a:xfrm>
            <a:off x="1493133" y="0"/>
            <a:ext cx="10509813" cy="90271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1B1D67-50FF-C1B3-1C5F-B1094C1F41F9}"/>
              </a:ext>
            </a:extLst>
          </p:cNvPr>
          <p:cNvSpPr txBox="1"/>
          <p:nvPr/>
        </p:nvSpPr>
        <p:spPr>
          <a:xfrm>
            <a:off x="189054" y="180771"/>
            <a:ext cx="1388964" cy="707886"/>
          </a:xfrm>
          <a:prstGeom prst="rect">
            <a:avLst/>
          </a:prstGeom>
          <a:noFill/>
        </p:spPr>
        <p:txBody>
          <a:bodyPr wrap="square" rtlCol="0">
            <a:spAutoFit/>
          </a:bodyPr>
          <a:lstStyle/>
          <a:p>
            <a:pPr lvl="0" algn="ctr"/>
            <a:r>
              <a:rPr lang="en-US" sz="4000" b="1">
                <a:solidFill>
                  <a:schemeClr val="bg1"/>
                </a:solidFill>
                <a:latin typeface="Times New Roman" panose="02020603050405020304" pitchFamily="18" charset="0"/>
                <a:ea typeface="Cambria Math" pitchFamily="18" charset="0"/>
                <a:cs typeface="Times New Roman" panose="02020603050405020304" pitchFamily="18" charset="0"/>
              </a:rPr>
              <a:t>HĐ 2</a:t>
            </a:r>
            <a:endParaRPr lang="vi-VN" sz="4000" b="1">
              <a:solidFill>
                <a:schemeClr val="bg1"/>
              </a:solidFill>
              <a:latin typeface="Times New Roman" panose="02020603050405020304" pitchFamily="18" charset="0"/>
              <a:ea typeface="Cambria Math"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259F749-6830-09C2-1C2F-6C1FB8067453}"/>
              </a:ext>
            </a:extLst>
          </p:cNvPr>
          <p:cNvSpPr txBox="1"/>
          <p:nvPr/>
        </p:nvSpPr>
        <p:spPr>
          <a:xfrm>
            <a:off x="1624811" y="37741"/>
            <a:ext cx="10120150" cy="892552"/>
          </a:xfrm>
          <a:prstGeom prst="rect">
            <a:avLst/>
          </a:prstGeom>
          <a:noFill/>
        </p:spPr>
        <p:txBody>
          <a:bodyPr wrap="square" rtlCol="0">
            <a:spAutoFit/>
          </a:bodyPr>
          <a:lstStyle/>
          <a:p>
            <a:pPr lvl="0" algn="ctr"/>
            <a:r>
              <a:rPr lang="vi-VN" sz="2600" b="1">
                <a:solidFill>
                  <a:srgbClr val="C00000"/>
                </a:solidFill>
                <a:latin typeface="Times New Roman" panose="02020603050405020304" pitchFamily="18" charset="0"/>
                <a:ea typeface="Cambria Math" pitchFamily="18" charset="0"/>
                <a:cs typeface="Times New Roman" panose="02020603050405020304" pitchFamily="18" charset="0"/>
              </a:rPr>
              <a:t>Chia sẻ những tình huống nảy sinh trong gia đình mà em chủ động tham gia giải quyết.</a:t>
            </a:r>
          </a:p>
        </p:txBody>
      </p:sp>
      <p:grpSp>
        <p:nvGrpSpPr>
          <p:cNvPr id="24" name="组合 36">
            <a:extLst>
              <a:ext uri="{FF2B5EF4-FFF2-40B4-BE49-F238E27FC236}">
                <a16:creationId xmlns:a16="http://schemas.microsoft.com/office/drawing/2014/main" id="{79E09B8D-42DA-5BDD-30FE-465C5DE62CFF}"/>
              </a:ext>
            </a:extLst>
          </p:cNvPr>
          <p:cNvGrpSpPr>
            <a:grpSpLocks/>
          </p:cNvGrpSpPr>
          <p:nvPr/>
        </p:nvGrpSpPr>
        <p:grpSpPr bwMode="auto">
          <a:xfrm>
            <a:off x="565893" y="1510062"/>
            <a:ext cx="1679467" cy="4776681"/>
            <a:chOff x="1295400" y="2786058"/>
            <a:chExt cx="1753450" cy="1751017"/>
          </a:xfrm>
        </p:grpSpPr>
        <p:grpSp>
          <p:nvGrpSpPr>
            <p:cNvPr id="25" name="Group 6">
              <a:extLst>
                <a:ext uri="{FF2B5EF4-FFF2-40B4-BE49-F238E27FC236}">
                  <a16:creationId xmlns:a16="http://schemas.microsoft.com/office/drawing/2014/main" id="{216AD60A-39E8-F122-3D8B-3DE393884DF5}"/>
                </a:ext>
              </a:extLst>
            </p:cNvPr>
            <p:cNvGrpSpPr>
              <a:grpSpLocks/>
            </p:cNvGrpSpPr>
            <p:nvPr/>
          </p:nvGrpSpPr>
          <p:grpSpPr bwMode="auto">
            <a:xfrm>
              <a:off x="1295400" y="2786058"/>
              <a:ext cx="1753450" cy="1751017"/>
              <a:chOff x="1823" y="2371"/>
              <a:chExt cx="1801" cy="1801"/>
            </a:xfrm>
          </p:grpSpPr>
          <p:sp>
            <p:nvSpPr>
              <p:cNvPr id="27" name="Oval 7">
                <a:extLst>
                  <a:ext uri="{FF2B5EF4-FFF2-40B4-BE49-F238E27FC236}">
                    <a16:creationId xmlns:a16="http://schemas.microsoft.com/office/drawing/2014/main" id="{42903F48-B01C-1634-F251-A38E41FB6E50}"/>
                  </a:ext>
                </a:extLst>
              </p:cNvPr>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white"/>
                  </a:solidFill>
                  <a:effectLst/>
                  <a:uLnTx/>
                  <a:uFillTx/>
                  <a:latin typeface="Times New Roman" pitchFamily="18" charset="0"/>
                  <a:ea typeface="微软雅黑" pitchFamily="34" charset="-122"/>
                  <a:cs typeface="Times New Roman" pitchFamily="18" charset="0"/>
                </a:endParaRPr>
              </a:p>
            </p:txBody>
          </p:sp>
          <p:sp>
            <p:nvSpPr>
              <p:cNvPr id="28" name="Oval 8">
                <a:extLst>
                  <a:ext uri="{FF2B5EF4-FFF2-40B4-BE49-F238E27FC236}">
                    <a16:creationId xmlns:a16="http://schemas.microsoft.com/office/drawing/2014/main" id="{FCF38E73-04F1-5157-20F2-CF10B3C699BC}"/>
                  </a:ext>
                </a:extLst>
              </p:cNvPr>
              <p:cNvSpPr>
                <a:spLocks noChangeArrowheads="1"/>
              </p:cNvSpPr>
              <p:nvPr/>
            </p:nvSpPr>
            <p:spPr bwMode="auto">
              <a:xfrm>
                <a:off x="1945" y="2493"/>
                <a:ext cx="1556" cy="1556"/>
              </a:xfrm>
              <a:prstGeom prst="ellipse">
                <a:avLst/>
              </a:prstGeom>
              <a:solidFill>
                <a:sysClr val="window" lastClr="FFFFFF">
                  <a:lumMod val="95000"/>
                </a:sysClr>
              </a:solidFill>
              <a:ln w="38100">
                <a:solidFill>
                  <a:srgbClr val="FFFFFF"/>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white"/>
                  </a:solidFill>
                  <a:effectLst/>
                  <a:uLnTx/>
                  <a:uFillTx/>
                  <a:latin typeface="Times New Roman" pitchFamily="18" charset="0"/>
                  <a:ea typeface="微软雅黑" pitchFamily="34" charset="-122"/>
                  <a:cs typeface="Times New Roman" pitchFamily="18" charset="0"/>
                </a:endParaRPr>
              </a:p>
            </p:txBody>
          </p:sp>
        </p:grpSp>
        <p:sp>
          <p:nvSpPr>
            <p:cNvPr id="26" name="Text Box 9">
              <a:extLst>
                <a:ext uri="{FF2B5EF4-FFF2-40B4-BE49-F238E27FC236}">
                  <a16:creationId xmlns:a16="http://schemas.microsoft.com/office/drawing/2014/main" id="{4FF1F581-5709-1AAB-3A45-409043A329A8}"/>
                </a:ext>
              </a:extLst>
            </p:cNvPr>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Chia sẻ</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cá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nhân</a:t>
              </a:r>
              <a:endParaRPr kumimoji="0" lang="zh-CN" altLang="en-US" sz="3500" b="1" i="0" u="none" strike="noStrike" kern="0" cap="none" spc="0" normalizeH="0" baseline="0" noProof="0" dirty="0">
                <a:ln>
                  <a:noFill/>
                </a:ln>
                <a:solidFill>
                  <a:srgbClr val="FF0000"/>
                </a:solidFill>
                <a:effectLst/>
                <a:uLnTx/>
                <a:uFillTx/>
                <a:latin typeface="Times New Roman" pitchFamily="18" charset="0"/>
                <a:ea typeface="微软雅黑" pitchFamily="34" charset="-122"/>
                <a:cs typeface="Times New Roman" pitchFamily="18" charset="0"/>
              </a:endParaRPr>
            </a:p>
          </p:txBody>
        </p:sp>
      </p:grpSp>
      <p:pic>
        <p:nvPicPr>
          <p:cNvPr id="29" name="Picture 11">
            <a:extLst>
              <a:ext uri="{FF2B5EF4-FFF2-40B4-BE49-F238E27FC236}">
                <a16:creationId xmlns:a16="http://schemas.microsoft.com/office/drawing/2014/main" id="{BEB02E8C-6D0B-3431-703B-D16358DAF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09948" y="1208584"/>
            <a:ext cx="6483219" cy="5649416"/>
          </a:xfrm>
          <a:prstGeom prst="rect">
            <a:avLst/>
          </a:prstGeom>
        </p:spPr>
      </p:pic>
      <p:sp>
        <p:nvSpPr>
          <p:cNvPr id="31" name="Rectangle 30">
            <a:extLst>
              <a:ext uri="{FF2B5EF4-FFF2-40B4-BE49-F238E27FC236}">
                <a16:creationId xmlns:a16="http://schemas.microsoft.com/office/drawing/2014/main" id="{B4A7C81D-12FF-04C5-A33A-3A0301EDEF74}"/>
              </a:ext>
            </a:extLst>
          </p:cNvPr>
          <p:cNvSpPr/>
          <p:nvPr/>
        </p:nvSpPr>
        <p:spPr>
          <a:xfrm>
            <a:off x="6286388" y="2534369"/>
            <a:ext cx="4130338" cy="3246530"/>
          </a:xfrm>
          <a:prstGeom prst="rect">
            <a:avLst/>
          </a:prstGeom>
        </p:spPr>
        <p:txBody>
          <a:bodyPr wrap="square">
            <a:spAutoFit/>
          </a:bodyPr>
          <a:lstStyle/>
          <a:p>
            <a:pPr algn="ctr">
              <a:lnSpc>
                <a:spcPct val="150000"/>
              </a:lnSpc>
            </a:pPr>
            <a:r>
              <a:rPr lang="vi-VN" sz="2800" b="1" i="1">
                <a:solidFill>
                  <a:srgbClr val="002060"/>
                </a:solidFill>
                <a:latin typeface="Times New Roman" panose="02020603050405020304" pitchFamily="18" charset="0"/>
                <a:cs typeface="Arial" pitchFamily="34" charset="0"/>
              </a:rPr>
              <a:t>Hãy chia sẻ về một tình huống nảy sinh trong thực tế cuộc sống gia đình mà em chủ động tham gia giải quyết</a:t>
            </a:r>
            <a:r>
              <a:rPr lang="en-US" sz="2800" b="1" i="1">
                <a:solidFill>
                  <a:srgbClr val="002060"/>
                </a:solidFill>
                <a:latin typeface="Times New Roman" panose="02020603050405020304" pitchFamily="18" charset="0"/>
                <a:cs typeface="Arial" pitchFamily="34" charset="0"/>
              </a:rPr>
              <a:t>.</a:t>
            </a:r>
            <a:endParaRPr lang="en-US" sz="2800" b="1" i="1">
              <a:solidFill>
                <a:srgbClr val="002060"/>
              </a:solidFill>
              <a:latin typeface="Times New Roman" pitchFamily="18" charset="0"/>
              <a:cs typeface="Times New Roman" pitchFamily="18" charset="0"/>
            </a:endParaRPr>
          </a:p>
        </p:txBody>
      </p:sp>
      <p:pic>
        <p:nvPicPr>
          <p:cNvPr id="33" name="Picture 32" descr="A blue question mark on a black background&#10;&#10;Description automatically generated">
            <a:extLst>
              <a:ext uri="{FF2B5EF4-FFF2-40B4-BE49-F238E27FC236}">
                <a16:creationId xmlns:a16="http://schemas.microsoft.com/office/drawing/2014/main" id="{F48E8E91-47DD-A565-E105-A0D490386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346" y="1648895"/>
            <a:ext cx="714375" cy="1295400"/>
          </a:xfrm>
          <a:prstGeom prst="rect">
            <a:avLst/>
          </a:prstGeom>
        </p:spPr>
      </p:pic>
      <p:pic>
        <p:nvPicPr>
          <p:cNvPr id="6" name="Picture 5">
            <a:extLst>
              <a:ext uri="{FF2B5EF4-FFF2-40B4-BE49-F238E27FC236}">
                <a16:creationId xmlns:a16="http://schemas.microsoft.com/office/drawing/2014/main" id="{23B138BA-016A-ECE9-0F8F-F56010A6CF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92772" y="1673175"/>
            <a:ext cx="3804729" cy="4776681"/>
          </a:xfrm>
          <a:prstGeom prst="rect">
            <a:avLst/>
          </a:prstGeom>
        </p:spPr>
      </p:pic>
    </p:spTree>
    <p:extLst>
      <p:ext uri="{BB962C8B-B14F-4D97-AF65-F5344CB8AC3E}">
        <p14:creationId xmlns:p14="http://schemas.microsoft.com/office/powerpoint/2010/main" val="38185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ircle(in)">
                                      <p:cBhvr>
                                        <p:cTn id="1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0739B43-89BE-C19E-BA6B-F0E0656923C6}"/>
              </a:ext>
            </a:extLst>
          </p:cNvPr>
          <p:cNvSpPr/>
          <p:nvPr/>
        </p:nvSpPr>
        <p:spPr>
          <a:xfrm>
            <a:off x="1796142" y="190500"/>
            <a:ext cx="8860972" cy="6477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E65630-F98B-03C3-68C4-09C4F0FE735A}"/>
              </a:ext>
            </a:extLst>
          </p:cNvPr>
          <p:cNvSpPr/>
          <p:nvPr/>
        </p:nvSpPr>
        <p:spPr>
          <a:xfrm>
            <a:off x="2946547" y="1348286"/>
            <a:ext cx="6560162"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5000" b="1" i="1">
                <a:solidFill>
                  <a:srgbClr val="C00000"/>
                </a:solidFill>
                <a:latin typeface="Cambria" pitchFamily="18" charset="0"/>
                <a:cs typeface="Times New Roman" pitchFamily="18" charset="0"/>
              </a:rPr>
              <a:t>NHIỆM VỤ 3</a:t>
            </a:r>
            <a:endParaRPr lang="vi-VN" sz="5000" b="1" i="1">
              <a:solidFill>
                <a:srgbClr val="C00000"/>
              </a:solidFill>
              <a:latin typeface="Cambria" pitchFamily="18" charset="0"/>
              <a:cs typeface="Times New Roman" pitchFamily="18" charset="0"/>
            </a:endParaRPr>
          </a:p>
        </p:txBody>
      </p:sp>
      <p:sp>
        <p:nvSpPr>
          <p:cNvPr id="2" name="TextBox 1">
            <a:extLst>
              <a:ext uri="{FF2B5EF4-FFF2-40B4-BE49-F238E27FC236}">
                <a16:creationId xmlns:a16="http://schemas.microsoft.com/office/drawing/2014/main" id="{66FAA5BD-FBF8-D9AC-E6BA-84AA17AD5B32}"/>
              </a:ext>
            </a:extLst>
          </p:cNvPr>
          <p:cNvSpPr txBox="1"/>
          <p:nvPr/>
        </p:nvSpPr>
        <p:spPr>
          <a:xfrm>
            <a:off x="2733040" y="2341109"/>
            <a:ext cx="6773669" cy="2169825"/>
          </a:xfrm>
          <a:prstGeom prst="rect">
            <a:avLst/>
          </a:prstGeom>
          <a:noFill/>
        </p:spPr>
        <p:txBody>
          <a:bodyPr wrap="square" rtlCol="0">
            <a:spAutoFit/>
          </a:bodyPr>
          <a:lstStyle/>
          <a:p>
            <a:pPr algn="ctr"/>
            <a:r>
              <a:rPr lang="vi-VN" sz="4500" b="1">
                <a:solidFill>
                  <a:srgbClr val="1F0ABC"/>
                </a:solidFill>
                <a:latin typeface="Cambria" pitchFamily="18" charset="0"/>
                <a:cs typeface="Times New Roman" pitchFamily="18" charset="0"/>
              </a:rPr>
              <a:t>Thể hiện sự chăm sóc chu đáo các thành viên trong gia đình</a:t>
            </a:r>
            <a:endParaRPr lang="en-US" sz="4500" b="1">
              <a:ln w="10541" cmpd="sng">
                <a:solidFill>
                  <a:schemeClr val="accent1">
                    <a:shade val="88000"/>
                    <a:satMod val="110000"/>
                  </a:schemeClr>
                </a:solidFill>
                <a:prstDash val="solid"/>
              </a:ln>
              <a:solidFill>
                <a:srgbClr val="1F0ABC"/>
              </a:solidFill>
              <a:latin typeface="Cambria" pitchFamily="18" charset="0"/>
              <a:ea typeface="Tahoma" pitchFamily="34" charset="0"/>
              <a:cs typeface="Times New Roman" pitchFamily="18" charset="0"/>
            </a:endParaRPr>
          </a:p>
        </p:txBody>
      </p:sp>
    </p:spTree>
    <p:extLst>
      <p:ext uri="{BB962C8B-B14F-4D97-AF65-F5344CB8AC3E}">
        <p14:creationId xmlns:p14="http://schemas.microsoft.com/office/powerpoint/2010/main" val="371386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E7E624-0B40-E8CD-BC83-F0EEEB7F33DF}"/>
              </a:ext>
            </a:extLst>
          </p:cNvPr>
          <p:cNvSpPr/>
          <p:nvPr/>
        </p:nvSpPr>
        <p:spPr>
          <a:xfrm>
            <a:off x="1351557" y="1255041"/>
            <a:ext cx="836459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Chủ động hỏi han khi thấy người thân có biểu hiện ốm, mệt</a:t>
            </a:r>
            <a:endParaRPr lang="en-US" sz="2200" b="1">
              <a:solidFill>
                <a:srgbClr val="002060"/>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C51A1458-DA18-6E2F-76D6-5A9EC976A1F1}"/>
              </a:ext>
            </a:extLst>
          </p:cNvPr>
          <p:cNvSpPr/>
          <p:nvPr/>
        </p:nvSpPr>
        <p:spPr>
          <a:xfrm>
            <a:off x="1357208" y="1928728"/>
            <a:ext cx="9511750"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Tự nguyện phục vụ người thân nếu cần.</a:t>
            </a:r>
          </a:p>
        </p:txBody>
      </p:sp>
      <p:sp>
        <p:nvSpPr>
          <p:cNvPr id="10" name="Rectangle 9">
            <a:extLst>
              <a:ext uri="{FF2B5EF4-FFF2-40B4-BE49-F238E27FC236}">
                <a16:creationId xmlns:a16="http://schemas.microsoft.com/office/drawing/2014/main" id="{A03EEAF8-9FAE-1252-6A95-EFAE5559E1D8}"/>
              </a:ext>
            </a:extLst>
          </p:cNvPr>
          <p:cNvSpPr/>
          <p:nvPr/>
        </p:nvSpPr>
        <p:spPr>
          <a:xfrm>
            <a:off x="1376506" y="2565391"/>
            <a:ext cx="949245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Đỡ đần, giúp đỡ những công việc cho người thân</a:t>
            </a:r>
            <a:endParaRPr lang="en-US" sz="2200" b="1">
              <a:solidFill>
                <a:srgbClr val="00206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019A3687-6A00-8BB6-D306-ECA1CDBC806B}"/>
              </a:ext>
            </a:extLst>
          </p:cNvPr>
          <p:cNvSpPr/>
          <p:nvPr/>
        </p:nvSpPr>
        <p:spPr>
          <a:xfrm>
            <a:off x="1352480" y="3195787"/>
            <a:ext cx="836459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Chúc mừng, tặng quà người thân nhân dịp sinh nhật</a:t>
            </a:r>
            <a:endParaRPr lang="en-US" sz="2200" b="1">
              <a:solidFill>
                <a:srgbClr val="002060"/>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B6DDB49F-87C6-5539-C821-CEF8A2BF6C02}"/>
              </a:ext>
            </a:extLst>
          </p:cNvPr>
          <p:cNvSpPr/>
          <p:nvPr/>
        </p:nvSpPr>
        <p:spPr>
          <a:xfrm>
            <a:off x="1343560" y="3839798"/>
            <a:ext cx="9356865"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Chủ động gợi hỏi khi thấy người thân có biểu hiện buồn, chán... để chia sẻ</a:t>
            </a:r>
            <a:endParaRPr lang="en-US" sz="2200" b="1">
              <a:solidFill>
                <a:srgbClr val="002060"/>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39B3BC9F-89F6-B6EF-D669-AF8D17C59971}"/>
              </a:ext>
            </a:extLst>
          </p:cNvPr>
          <p:cNvSpPr/>
          <p:nvPr/>
        </p:nvSpPr>
        <p:spPr>
          <a:xfrm>
            <a:off x="1362859" y="4476461"/>
            <a:ext cx="9492452"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Nói lời khích lệ khi người thân có được thành công</a:t>
            </a:r>
            <a:endParaRPr lang="en-US" sz="2200" b="1">
              <a:solidFill>
                <a:srgbClr val="002060"/>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F11CE804-24ED-2CB8-C5CC-11762764C432}"/>
              </a:ext>
            </a:extLst>
          </p:cNvPr>
          <p:cNvSpPr/>
          <p:nvPr/>
        </p:nvSpPr>
        <p:spPr>
          <a:xfrm>
            <a:off x="1352481" y="5106857"/>
            <a:ext cx="9565118"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Nói lời động viên khi người thân gặp thất bại.</a:t>
            </a:r>
          </a:p>
        </p:txBody>
      </p:sp>
      <p:sp>
        <p:nvSpPr>
          <p:cNvPr id="18" name="Sun 17">
            <a:extLst>
              <a:ext uri="{FF2B5EF4-FFF2-40B4-BE49-F238E27FC236}">
                <a16:creationId xmlns:a16="http://schemas.microsoft.com/office/drawing/2014/main" id="{85B22554-5AF7-0CC5-B5B1-17FBAEEFA7A3}"/>
              </a:ext>
            </a:extLst>
          </p:cNvPr>
          <p:cNvSpPr/>
          <p:nvPr/>
        </p:nvSpPr>
        <p:spPr>
          <a:xfrm>
            <a:off x="732430" y="1225857"/>
            <a:ext cx="571410" cy="504021"/>
          </a:xfrm>
          <a:prstGeom prst="sun">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Sun 18">
            <a:extLst>
              <a:ext uri="{FF2B5EF4-FFF2-40B4-BE49-F238E27FC236}">
                <a16:creationId xmlns:a16="http://schemas.microsoft.com/office/drawing/2014/main" id="{BFB8290F-F9DF-E373-75B9-FF34F8450AAE}"/>
              </a:ext>
            </a:extLst>
          </p:cNvPr>
          <p:cNvSpPr/>
          <p:nvPr/>
        </p:nvSpPr>
        <p:spPr>
          <a:xfrm>
            <a:off x="732430" y="1896284"/>
            <a:ext cx="571410" cy="504021"/>
          </a:xfrm>
          <a:prstGeom prst="sun">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Sun 19">
            <a:extLst>
              <a:ext uri="{FF2B5EF4-FFF2-40B4-BE49-F238E27FC236}">
                <a16:creationId xmlns:a16="http://schemas.microsoft.com/office/drawing/2014/main" id="{76BDE765-157B-A351-4650-EB2AFCFCFE7A}"/>
              </a:ext>
            </a:extLst>
          </p:cNvPr>
          <p:cNvSpPr/>
          <p:nvPr/>
        </p:nvSpPr>
        <p:spPr>
          <a:xfrm>
            <a:off x="732430" y="2533386"/>
            <a:ext cx="571410" cy="504021"/>
          </a:xfrm>
          <a:prstGeom prst="sun">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Sun 20">
            <a:extLst>
              <a:ext uri="{FF2B5EF4-FFF2-40B4-BE49-F238E27FC236}">
                <a16:creationId xmlns:a16="http://schemas.microsoft.com/office/drawing/2014/main" id="{F984CCDD-218F-32E0-E9CB-C8A35E6BA9B9}"/>
              </a:ext>
            </a:extLst>
          </p:cNvPr>
          <p:cNvSpPr/>
          <p:nvPr/>
        </p:nvSpPr>
        <p:spPr>
          <a:xfrm>
            <a:off x="732430" y="3162869"/>
            <a:ext cx="571410" cy="504021"/>
          </a:xfrm>
          <a:prstGeom prst="sun">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Sun 21">
            <a:extLst>
              <a:ext uri="{FF2B5EF4-FFF2-40B4-BE49-F238E27FC236}">
                <a16:creationId xmlns:a16="http://schemas.microsoft.com/office/drawing/2014/main" id="{28ACED12-194A-7D79-6EDF-60FF7CF78C5E}"/>
              </a:ext>
            </a:extLst>
          </p:cNvPr>
          <p:cNvSpPr/>
          <p:nvPr/>
        </p:nvSpPr>
        <p:spPr>
          <a:xfrm>
            <a:off x="716987" y="3794934"/>
            <a:ext cx="571410" cy="504021"/>
          </a:xfrm>
          <a:prstGeom prst="sun">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Sun 22">
            <a:extLst>
              <a:ext uri="{FF2B5EF4-FFF2-40B4-BE49-F238E27FC236}">
                <a16:creationId xmlns:a16="http://schemas.microsoft.com/office/drawing/2014/main" id="{C38D1044-D1A6-7AE7-20CC-E2E226835D83}"/>
              </a:ext>
            </a:extLst>
          </p:cNvPr>
          <p:cNvSpPr/>
          <p:nvPr/>
        </p:nvSpPr>
        <p:spPr>
          <a:xfrm>
            <a:off x="716987" y="4432036"/>
            <a:ext cx="571410" cy="504021"/>
          </a:xfrm>
          <a:prstGeom prst="sun">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Sun 23">
            <a:extLst>
              <a:ext uri="{FF2B5EF4-FFF2-40B4-BE49-F238E27FC236}">
                <a16:creationId xmlns:a16="http://schemas.microsoft.com/office/drawing/2014/main" id="{98BAB7DA-DC9C-057D-0A68-568B6DC93950}"/>
              </a:ext>
            </a:extLst>
          </p:cNvPr>
          <p:cNvSpPr/>
          <p:nvPr/>
        </p:nvSpPr>
        <p:spPr>
          <a:xfrm>
            <a:off x="716987" y="5061519"/>
            <a:ext cx="571410" cy="504021"/>
          </a:xfrm>
          <a:prstGeom prst="sun">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29">
            <a:extLst>
              <a:ext uri="{FF2B5EF4-FFF2-40B4-BE49-F238E27FC236}">
                <a16:creationId xmlns:a16="http://schemas.microsoft.com/office/drawing/2014/main" id="{676FE8BF-7A8C-9DD0-981E-F2BF867FE704}"/>
              </a:ext>
            </a:extLst>
          </p:cNvPr>
          <p:cNvSpPr/>
          <p:nvPr/>
        </p:nvSpPr>
        <p:spPr>
          <a:xfrm>
            <a:off x="630136" y="0"/>
            <a:ext cx="10931727" cy="71087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latin typeface="Times New Roman" panose="02020603050405020304" pitchFamily="18" charset="0"/>
                <a:ea typeface="Cambria" panose="02040503050406030204" pitchFamily="18" charset="0"/>
                <a:cs typeface="Times New Roman" panose="02020603050405020304" pitchFamily="18" charset="0"/>
              </a:rPr>
              <a:t>Những việc làm thể hiện sự chăm sóc chu đáo các thành viên trong gia đình</a:t>
            </a:r>
            <a:endParaRPr lang="en-US" sz="26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968" y="3855196"/>
            <a:ext cx="3404019" cy="2695859"/>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914" y="1584301"/>
            <a:ext cx="3181949" cy="1875598"/>
          </a:xfrm>
          <a:prstGeom prst="rect">
            <a:avLst/>
          </a:prstGeom>
        </p:spPr>
      </p:pic>
    </p:spTree>
    <p:extLst>
      <p:ext uri="{BB962C8B-B14F-4D97-AF65-F5344CB8AC3E}">
        <p14:creationId xmlns:p14="http://schemas.microsoft.com/office/powerpoint/2010/main" val="377697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F36302-63B4-CCB4-2E5C-E1BD1FB992CC}"/>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4">
            <a:extLst>
              <a:ext uri="{FF2B5EF4-FFF2-40B4-BE49-F238E27FC236}">
                <a16:creationId xmlns:a16="http://schemas.microsoft.com/office/drawing/2014/main" id="{A12743EA-8CC4-C029-8F96-AD80679BF2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21932">
            <a:off x="118310" y="75833"/>
            <a:ext cx="1247553" cy="943462"/>
          </a:xfrm>
          <a:prstGeom prst="rect">
            <a:avLst/>
          </a:prstGeom>
        </p:spPr>
      </p:pic>
      <p:sp>
        <p:nvSpPr>
          <p:cNvPr id="5" name="Rounded Rectangle 8">
            <a:extLst>
              <a:ext uri="{FF2B5EF4-FFF2-40B4-BE49-F238E27FC236}">
                <a16:creationId xmlns:a16="http://schemas.microsoft.com/office/drawing/2014/main" id="{47F1C5AC-BF93-164E-DEF8-96848C9C7F4E}"/>
              </a:ext>
            </a:extLst>
          </p:cNvPr>
          <p:cNvSpPr/>
          <p:nvPr/>
        </p:nvSpPr>
        <p:spPr>
          <a:xfrm rot="2700000">
            <a:off x="856711" y="799375"/>
            <a:ext cx="2123253" cy="2201318"/>
          </a:xfrm>
          <a:prstGeom prst="roundRect">
            <a:avLst>
              <a:gd name="adj" fmla="val 9009"/>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9">
            <a:extLst>
              <a:ext uri="{FF2B5EF4-FFF2-40B4-BE49-F238E27FC236}">
                <a16:creationId xmlns:a16="http://schemas.microsoft.com/office/drawing/2014/main" id="{D9E32E5D-135C-3154-FB92-5807D733D98C}"/>
              </a:ext>
            </a:extLst>
          </p:cNvPr>
          <p:cNvSpPr/>
          <p:nvPr/>
        </p:nvSpPr>
        <p:spPr>
          <a:xfrm rot="2740934">
            <a:off x="667104" y="806022"/>
            <a:ext cx="2135025" cy="2189046"/>
          </a:xfrm>
          <a:prstGeom prst="roundRect">
            <a:avLst>
              <a:gd name="adj" fmla="val 13876"/>
            </a:avLst>
          </a:prstGeom>
          <a:solidFill>
            <a:schemeClr val="bg1"/>
          </a:solidFill>
          <a:ln w="63500">
            <a:solidFill>
              <a:srgbClr val="008080"/>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chemeClr val="bg1"/>
              </a:solidFill>
              <a:latin typeface="Arial Narrow" panose="020B0606020202030204" pitchFamily="34" charset="0"/>
            </a:endParaRPr>
          </a:p>
        </p:txBody>
      </p:sp>
      <p:sp>
        <p:nvSpPr>
          <p:cNvPr id="7" name="Rectangle 6">
            <a:extLst>
              <a:ext uri="{FF2B5EF4-FFF2-40B4-BE49-F238E27FC236}">
                <a16:creationId xmlns:a16="http://schemas.microsoft.com/office/drawing/2014/main" id="{457071DF-ED66-5F0F-A6DA-9EA9D9A257B6}"/>
              </a:ext>
            </a:extLst>
          </p:cNvPr>
          <p:cNvSpPr/>
          <p:nvPr/>
        </p:nvSpPr>
        <p:spPr>
          <a:xfrm>
            <a:off x="609891" y="1021853"/>
            <a:ext cx="2400650" cy="141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b="1">
                <a:solidFill>
                  <a:srgbClr val="C00000"/>
                </a:solidFill>
                <a:latin typeface="Times New Roman" pitchFamily="18" charset="0"/>
                <a:cs typeface="Times New Roman" pitchFamily="18" charset="0"/>
              </a:rPr>
              <a:t>Tình huống 1</a:t>
            </a:r>
            <a:endParaRPr lang="vi-VN" altLang="ko-KR" sz="3600" b="1">
              <a:solidFill>
                <a:srgbClr val="C00000"/>
              </a:solidFill>
              <a:latin typeface="Times New Roman" pitchFamily="18" charset="0"/>
              <a:cs typeface="Times New Roman" pitchFamily="18" charset="0"/>
            </a:endParaRPr>
          </a:p>
        </p:txBody>
      </p:sp>
      <p:sp>
        <p:nvSpPr>
          <p:cNvPr id="8" name="Rounded Rectangle 23">
            <a:extLst>
              <a:ext uri="{FF2B5EF4-FFF2-40B4-BE49-F238E27FC236}">
                <a16:creationId xmlns:a16="http://schemas.microsoft.com/office/drawing/2014/main" id="{F5E97599-93DE-3424-189A-89FB36AA4F5D}"/>
              </a:ext>
            </a:extLst>
          </p:cNvPr>
          <p:cNvSpPr/>
          <p:nvPr/>
        </p:nvSpPr>
        <p:spPr>
          <a:xfrm>
            <a:off x="3529743" y="371068"/>
            <a:ext cx="4641491" cy="3057933"/>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9" name="Rectangle 8">
            <a:extLst>
              <a:ext uri="{FF2B5EF4-FFF2-40B4-BE49-F238E27FC236}">
                <a16:creationId xmlns:a16="http://schemas.microsoft.com/office/drawing/2014/main" id="{F3DCD18A-99BF-3F39-D4A8-A252E00B7011}"/>
              </a:ext>
            </a:extLst>
          </p:cNvPr>
          <p:cNvSpPr/>
          <p:nvPr/>
        </p:nvSpPr>
        <p:spPr>
          <a:xfrm>
            <a:off x="3667826" y="653539"/>
            <a:ext cx="4448756" cy="2492990"/>
          </a:xfrm>
          <a:prstGeom prst="rect">
            <a:avLst/>
          </a:prstGeom>
        </p:spPr>
        <p:txBody>
          <a:bodyPr wrap="square">
            <a:spAutoFit/>
          </a:bodyPr>
          <a:lstStyle/>
          <a:p>
            <a:pPr algn="just"/>
            <a:r>
              <a:rPr lang="vi-VN" sz="2600" i="1">
                <a:solidFill>
                  <a:srgbClr val="002060"/>
                </a:solidFill>
                <a:latin typeface="Cambria" pitchFamily="18" charset="0"/>
                <a:cs typeface="Times New Roman" pitchFamily="18" charset="0"/>
              </a:rPr>
              <a:t>Nếu thuận tiện, em có thể đề xuất bố mẹ đưa ông bà tới nhà em sinh sống một thời gian, hàng ngày vào thời gian rảnh, em sẽ phụ bố mẹ chăm sóc ông bà</a:t>
            </a:r>
            <a:endParaRPr lang="en-US" sz="2600" i="1">
              <a:solidFill>
                <a:srgbClr val="002060"/>
              </a:solidFill>
              <a:latin typeface="Cambria" pitchFamily="18" charset="0"/>
              <a:cs typeface="Times New Roman" pitchFamily="18" charset="0"/>
            </a:endParaRPr>
          </a:p>
        </p:txBody>
      </p:sp>
      <p:sp>
        <p:nvSpPr>
          <p:cNvPr id="10" name="Rounded Rectangle 8">
            <a:extLst>
              <a:ext uri="{FF2B5EF4-FFF2-40B4-BE49-F238E27FC236}">
                <a16:creationId xmlns:a16="http://schemas.microsoft.com/office/drawing/2014/main" id="{670E5DE9-19E7-2DB8-0452-93A048969F3D}"/>
              </a:ext>
            </a:extLst>
          </p:cNvPr>
          <p:cNvSpPr/>
          <p:nvPr/>
        </p:nvSpPr>
        <p:spPr>
          <a:xfrm rot="2700000">
            <a:off x="856711" y="3988889"/>
            <a:ext cx="2123253" cy="2201318"/>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9">
            <a:extLst>
              <a:ext uri="{FF2B5EF4-FFF2-40B4-BE49-F238E27FC236}">
                <a16:creationId xmlns:a16="http://schemas.microsoft.com/office/drawing/2014/main" id="{EDF280A9-1215-4EB1-8F16-3D70486775D7}"/>
              </a:ext>
            </a:extLst>
          </p:cNvPr>
          <p:cNvSpPr/>
          <p:nvPr/>
        </p:nvSpPr>
        <p:spPr>
          <a:xfrm rot="2740934">
            <a:off x="667104" y="3995536"/>
            <a:ext cx="2135025" cy="2189046"/>
          </a:xfrm>
          <a:prstGeom prst="roundRect">
            <a:avLst>
              <a:gd name="adj" fmla="val 13876"/>
            </a:avLst>
          </a:prstGeom>
          <a:solidFill>
            <a:schemeClr val="bg1"/>
          </a:solidFill>
          <a:ln w="63500">
            <a:solidFill>
              <a:schemeClr val="accent2">
                <a:lumMod val="75000"/>
              </a:schemeClr>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chemeClr val="bg1"/>
              </a:solidFill>
              <a:latin typeface="Arial Narrow" panose="020B0606020202030204" pitchFamily="34" charset="0"/>
            </a:endParaRPr>
          </a:p>
        </p:txBody>
      </p:sp>
      <p:sp>
        <p:nvSpPr>
          <p:cNvPr id="12" name="Rectangle 11">
            <a:extLst>
              <a:ext uri="{FF2B5EF4-FFF2-40B4-BE49-F238E27FC236}">
                <a16:creationId xmlns:a16="http://schemas.microsoft.com/office/drawing/2014/main" id="{83D4C1BE-0F2D-E1AC-29C9-D3599D769F83}"/>
              </a:ext>
            </a:extLst>
          </p:cNvPr>
          <p:cNvSpPr/>
          <p:nvPr/>
        </p:nvSpPr>
        <p:spPr>
          <a:xfrm>
            <a:off x="609891" y="4211367"/>
            <a:ext cx="2400650" cy="141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b="1">
                <a:solidFill>
                  <a:srgbClr val="C00000"/>
                </a:solidFill>
                <a:latin typeface="Times New Roman" pitchFamily="18" charset="0"/>
                <a:cs typeface="Times New Roman" pitchFamily="18" charset="0"/>
              </a:rPr>
              <a:t>Tình huống 2</a:t>
            </a:r>
            <a:endParaRPr lang="vi-VN" altLang="ko-KR" sz="3600" b="1">
              <a:solidFill>
                <a:srgbClr val="C00000"/>
              </a:solidFill>
              <a:latin typeface="Times New Roman" pitchFamily="18" charset="0"/>
              <a:cs typeface="Times New Roman" pitchFamily="18" charset="0"/>
            </a:endParaRPr>
          </a:p>
        </p:txBody>
      </p:sp>
      <p:sp>
        <p:nvSpPr>
          <p:cNvPr id="13" name="Rounded Rectangle 23">
            <a:extLst>
              <a:ext uri="{FF2B5EF4-FFF2-40B4-BE49-F238E27FC236}">
                <a16:creationId xmlns:a16="http://schemas.microsoft.com/office/drawing/2014/main" id="{78EAF2E2-2509-D8E3-99CB-9E4C6567A2DD}"/>
              </a:ext>
            </a:extLst>
          </p:cNvPr>
          <p:cNvSpPr/>
          <p:nvPr/>
        </p:nvSpPr>
        <p:spPr>
          <a:xfrm>
            <a:off x="3529743" y="3560582"/>
            <a:ext cx="4641491" cy="3057933"/>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4" name="Rectangle 13">
            <a:extLst>
              <a:ext uri="{FF2B5EF4-FFF2-40B4-BE49-F238E27FC236}">
                <a16:creationId xmlns:a16="http://schemas.microsoft.com/office/drawing/2014/main" id="{266D7B63-226C-47A5-81EF-2B84EC2BC317}"/>
              </a:ext>
            </a:extLst>
          </p:cNvPr>
          <p:cNvSpPr/>
          <p:nvPr/>
        </p:nvSpPr>
        <p:spPr>
          <a:xfrm>
            <a:off x="3667826" y="3670038"/>
            <a:ext cx="4393591" cy="2893100"/>
          </a:xfrm>
          <a:prstGeom prst="rect">
            <a:avLst/>
          </a:prstGeom>
        </p:spPr>
        <p:txBody>
          <a:bodyPr wrap="square">
            <a:spAutoFit/>
          </a:bodyPr>
          <a:lstStyle/>
          <a:p>
            <a:pPr algn="just"/>
            <a:r>
              <a:rPr lang="vi-VN" sz="2600" i="1">
                <a:solidFill>
                  <a:srgbClr val="002060"/>
                </a:solidFill>
                <a:latin typeface="Cambria" pitchFamily="18" charset="0"/>
                <a:cs typeface="Times New Roman" pitchFamily="18" charset="0"/>
              </a:rPr>
              <a:t>Q ngay lập tức dừng việc học, tới gần hỏi xem em bị đau hay khó chịu ở đâu. Nếu không phải lý do sức khỏe, Q sẽ nhẹ nhàng hỏi em có vấn đề hay khúc mắc gì làm em buồn bực, chia sẻ và tâm sự cùng em.</a:t>
            </a:r>
          </a:p>
        </p:txBody>
      </p:sp>
      <p:pic>
        <p:nvPicPr>
          <p:cNvPr id="1026" name="Picture 2">
            <a:extLst>
              <a:ext uri="{FF2B5EF4-FFF2-40B4-BE49-F238E27FC236}">
                <a16:creationId xmlns:a16="http://schemas.microsoft.com/office/drawing/2014/main" id="{0B0A716A-F2AB-9915-C130-C1EA51358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634" y="141790"/>
            <a:ext cx="3631396" cy="3631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BCE4E41-1363-4220-3D94-4D5B82B65C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051" y="3582161"/>
            <a:ext cx="2117872" cy="29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9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par>
                                <p:cTn id="40" presetID="14" presetClass="entr" presetSubtype="10" fill="hold" nodeType="with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p:bldP spid="10" grpId="0" animBg="1"/>
      <p:bldP spid="11" grpId="0" animBg="1"/>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B0F6BD-6F81-3E98-8055-B44F93FD0C5E}"/>
              </a:ext>
            </a:extLst>
          </p:cNvPr>
          <p:cNvSpPr/>
          <p:nvPr/>
        </p:nvSpPr>
        <p:spPr>
          <a:xfrm>
            <a:off x="98017" y="67405"/>
            <a:ext cx="11754460" cy="93461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8B71D0A-A0AE-1A27-8C38-0F2AC90C4BB3}"/>
              </a:ext>
            </a:extLst>
          </p:cNvPr>
          <p:cNvSpPr/>
          <p:nvPr/>
        </p:nvSpPr>
        <p:spPr>
          <a:xfrm>
            <a:off x="1493133" y="0"/>
            <a:ext cx="10509813" cy="90271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1B1D67-50FF-C1B3-1C5F-B1094C1F41F9}"/>
              </a:ext>
            </a:extLst>
          </p:cNvPr>
          <p:cNvSpPr txBox="1"/>
          <p:nvPr/>
        </p:nvSpPr>
        <p:spPr>
          <a:xfrm>
            <a:off x="189054" y="180771"/>
            <a:ext cx="1388964" cy="707886"/>
          </a:xfrm>
          <a:prstGeom prst="rect">
            <a:avLst/>
          </a:prstGeom>
          <a:noFill/>
        </p:spPr>
        <p:txBody>
          <a:bodyPr wrap="square" rtlCol="0">
            <a:spAutoFit/>
          </a:bodyPr>
          <a:lstStyle/>
          <a:p>
            <a:pPr lvl="0" algn="ctr"/>
            <a:r>
              <a:rPr lang="en-US" sz="4000" b="1">
                <a:solidFill>
                  <a:schemeClr val="bg1"/>
                </a:solidFill>
                <a:latin typeface="Times New Roman" panose="02020603050405020304" pitchFamily="18" charset="0"/>
                <a:ea typeface="Cambria Math" pitchFamily="18" charset="0"/>
                <a:cs typeface="Times New Roman" panose="02020603050405020304" pitchFamily="18" charset="0"/>
              </a:rPr>
              <a:t>HĐ 2</a:t>
            </a:r>
            <a:endParaRPr lang="vi-VN" sz="4000" b="1">
              <a:solidFill>
                <a:schemeClr val="bg1"/>
              </a:solidFill>
              <a:latin typeface="Times New Roman" panose="02020603050405020304" pitchFamily="18" charset="0"/>
              <a:ea typeface="Cambria Math"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259F749-6830-09C2-1C2F-6C1FB8067453}"/>
              </a:ext>
            </a:extLst>
          </p:cNvPr>
          <p:cNvSpPr txBox="1"/>
          <p:nvPr/>
        </p:nvSpPr>
        <p:spPr>
          <a:xfrm>
            <a:off x="1624811" y="37741"/>
            <a:ext cx="10120150" cy="892552"/>
          </a:xfrm>
          <a:prstGeom prst="rect">
            <a:avLst/>
          </a:prstGeom>
          <a:noFill/>
        </p:spPr>
        <p:txBody>
          <a:bodyPr wrap="square" rtlCol="0">
            <a:spAutoFit/>
          </a:bodyPr>
          <a:lstStyle/>
          <a:p>
            <a:pPr lvl="0" algn="ctr"/>
            <a:r>
              <a:rPr lang="vi-VN" sz="2600" b="1">
                <a:solidFill>
                  <a:srgbClr val="C00000"/>
                </a:solidFill>
                <a:latin typeface="Times New Roman" panose="02020603050405020304" pitchFamily="18" charset="0"/>
                <a:ea typeface="Cambria Math" pitchFamily="18" charset="0"/>
                <a:cs typeface="Times New Roman" panose="02020603050405020304" pitchFamily="18" charset="0"/>
              </a:rPr>
              <a:t>Chia sẻ những khó khăn và cách em vượt qua khó khăn trong việc chăm sóc chu đáo các thành viên trong gia đình.</a:t>
            </a:r>
          </a:p>
        </p:txBody>
      </p:sp>
      <p:grpSp>
        <p:nvGrpSpPr>
          <p:cNvPr id="24" name="组合 36">
            <a:extLst>
              <a:ext uri="{FF2B5EF4-FFF2-40B4-BE49-F238E27FC236}">
                <a16:creationId xmlns:a16="http://schemas.microsoft.com/office/drawing/2014/main" id="{79E09B8D-42DA-5BDD-30FE-465C5DE62CFF}"/>
              </a:ext>
            </a:extLst>
          </p:cNvPr>
          <p:cNvGrpSpPr>
            <a:grpSpLocks/>
          </p:cNvGrpSpPr>
          <p:nvPr/>
        </p:nvGrpSpPr>
        <p:grpSpPr bwMode="auto">
          <a:xfrm>
            <a:off x="565893" y="1510062"/>
            <a:ext cx="1679467" cy="4776681"/>
            <a:chOff x="1295400" y="2786058"/>
            <a:chExt cx="1753450" cy="1751017"/>
          </a:xfrm>
        </p:grpSpPr>
        <p:grpSp>
          <p:nvGrpSpPr>
            <p:cNvPr id="25" name="Group 6">
              <a:extLst>
                <a:ext uri="{FF2B5EF4-FFF2-40B4-BE49-F238E27FC236}">
                  <a16:creationId xmlns:a16="http://schemas.microsoft.com/office/drawing/2014/main" id="{216AD60A-39E8-F122-3D8B-3DE393884DF5}"/>
                </a:ext>
              </a:extLst>
            </p:cNvPr>
            <p:cNvGrpSpPr>
              <a:grpSpLocks/>
            </p:cNvGrpSpPr>
            <p:nvPr/>
          </p:nvGrpSpPr>
          <p:grpSpPr bwMode="auto">
            <a:xfrm>
              <a:off x="1295400" y="2786058"/>
              <a:ext cx="1753450" cy="1751017"/>
              <a:chOff x="1823" y="2371"/>
              <a:chExt cx="1801" cy="1801"/>
            </a:xfrm>
          </p:grpSpPr>
          <p:sp>
            <p:nvSpPr>
              <p:cNvPr id="27" name="Oval 7">
                <a:extLst>
                  <a:ext uri="{FF2B5EF4-FFF2-40B4-BE49-F238E27FC236}">
                    <a16:creationId xmlns:a16="http://schemas.microsoft.com/office/drawing/2014/main" id="{42903F48-B01C-1634-F251-A38E41FB6E50}"/>
                  </a:ext>
                </a:extLst>
              </p:cNvPr>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white"/>
                  </a:solidFill>
                  <a:effectLst/>
                  <a:uLnTx/>
                  <a:uFillTx/>
                  <a:latin typeface="Times New Roman" pitchFamily="18" charset="0"/>
                  <a:ea typeface="微软雅黑" pitchFamily="34" charset="-122"/>
                  <a:cs typeface="Times New Roman" pitchFamily="18" charset="0"/>
                </a:endParaRPr>
              </a:p>
            </p:txBody>
          </p:sp>
          <p:sp>
            <p:nvSpPr>
              <p:cNvPr id="28" name="Oval 8">
                <a:extLst>
                  <a:ext uri="{FF2B5EF4-FFF2-40B4-BE49-F238E27FC236}">
                    <a16:creationId xmlns:a16="http://schemas.microsoft.com/office/drawing/2014/main" id="{FCF38E73-04F1-5157-20F2-CF10B3C699BC}"/>
                  </a:ext>
                </a:extLst>
              </p:cNvPr>
              <p:cNvSpPr>
                <a:spLocks noChangeArrowheads="1"/>
              </p:cNvSpPr>
              <p:nvPr/>
            </p:nvSpPr>
            <p:spPr bwMode="auto">
              <a:xfrm>
                <a:off x="1945" y="2493"/>
                <a:ext cx="1556" cy="1556"/>
              </a:xfrm>
              <a:prstGeom prst="ellipse">
                <a:avLst/>
              </a:prstGeom>
              <a:solidFill>
                <a:sysClr val="window" lastClr="FFFFFF">
                  <a:lumMod val="95000"/>
                </a:sysClr>
              </a:solidFill>
              <a:ln w="38100">
                <a:solidFill>
                  <a:srgbClr val="FFFFFF"/>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white"/>
                  </a:solidFill>
                  <a:effectLst/>
                  <a:uLnTx/>
                  <a:uFillTx/>
                  <a:latin typeface="Times New Roman" pitchFamily="18" charset="0"/>
                  <a:ea typeface="微软雅黑" pitchFamily="34" charset="-122"/>
                  <a:cs typeface="Times New Roman" pitchFamily="18" charset="0"/>
                </a:endParaRPr>
              </a:p>
            </p:txBody>
          </p:sp>
        </p:grpSp>
        <p:sp>
          <p:nvSpPr>
            <p:cNvPr id="26" name="Text Box 9">
              <a:extLst>
                <a:ext uri="{FF2B5EF4-FFF2-40B4-BE49-F238E27FC236}">
                  <a16:creationId xmlns:a16="http://schemas.microsoft.com/office/drawing/2014/main" id="{4FF1F581-5709-1AAB-3A45-409043A329A8}"/>
                </a:ext>
              </a:extLst>
            </p:cNvPr>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Chia sẻ</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cá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nhân</a:t>
              </a:r>
              <a:endParaRPr kumimoji="0" lang="zh-CN" altLang="en-US" sz="3500" b="1" i="0" u="none" strike="noStrike" kern="0" cap="none" spc="0" normalizeH="0" baseline="0" noProof="0" dirty="0">
                <a:ln>
                  <a:noFill/>
                </a:ln>
                <a:solidFill>
                  <a:srgbClr val="FF0000"/>
                </a:solidFill>
                <a:effectLst/>
                <a:uLnTx/>
                <a:uFillTx/>
                <a:latin typeface="Times New Roman" pitchFamily="18" charset="0"/>
                <a:ea typeface="微软雅黑" pitchFamily="34" charset="-122"/>
                <a:cs typeface="Times New Roman" pitchFamily="18" charset="0"/>
              </a:endParaRPr>
            </a:p>
          </p:txBody>
        </p:sp>
      </p:grpSp>
      <p:pic>
        <p:nvPicPr>
          <p:cNvPr id="29" name="Picture 11">
            <a:extLst>
              <a:ext uri="{FF2B5EF4-FFF2-40B4-BE49-F238E27FC236}">
                <a16:creationId xmlns:a16="http://schemas.microsoft.com/office/drawing/2014/main" id="{BEB02E8C-6D0B-3431-703B-D16358DAF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09948" y="1208584"/>
            <a:ext cx="6483219" cy="5649416"/>
          </a:xfrm>
          <a:prstGeom prst="rect">
            <a:avLst/>
          </a:prstGeom>
        </p:spPr>
      </p:pic>
      <p:sp>
        <p:nvSpPr>
          <p:cNvPr id="31" name="Rectangle 30">
            <a:extLst>
              <a:ext uri="{FF2B5EF4-FFF2-40B4-BE49-F238E27FC236}">
                <a16:creationId xmlns:a16="http://schemas.microsoft.com/office/drawing/2014/main" id="{B4A7C81D-12FF-04C5-A33A-3A0301EDEF74}"/>
              </a:ext>
            </a:extLst>
          </p:cNvPr>
          <p:cNvSpPr/>
          <p:nvPr/>
        </p:nvSpPr>
        <p:spPr>
          <a:xfrm>
            <a:off x="6120414" y="2602462"/>
            <a:ext cx="4302241" cy="3108543"/>
          </a:xfrm>
          <a:prstGeom prst="rect">
            <a:avLst/>
          </a:prstGeom>
        </p:spPr>
        <p:txBody>
          <a:bodyPr wrap="square">
            <a:spAutoFit/>
          </a:bodyPr>
          <a:lstStyle/>
          <a:p>
            <a:pPr algn="ctr"/>
            <a:r>
              <a:rPr lang="vi-VN" sz="2800" b="1" i="1">
                <a:solidFill>
                  <a:srgbClr val="002060"/>
                </a:solidFill>
                <a:latin typeface="Times New Roman" panose="02020603050405020304" pitchFamily="18" charset="0"/>
                <a:cs typeface="Arial" pitchFamily="34" charset="0"/>
              </a:rPr>
              <a:t>Khi em thực hiện việc </a:t>
            </a:r>
            <a:endParaRPr lang="en-US" sz="2800" b="1" i="1">
              <a:solidFill>
                <a:srgbClr val="002060"/>
              </a:solidFill>
              <a:latin typeface="Times New Roman" panose="02020603050405020304" pitchFamily="18" charset="0"/>
              <a:cs typeface="Arial" pitchFamily="34" charset="0"/>
            </a:endParaRPr>
          </a:p>
          <a:p>
            <a:pPr algn="ctr"/>
            <a:r>
              <a:rPr lang="vi-VN" sz="2800" b="1" i="1">
                <a:solidFill>
                  <a:srgbClr val="002060"/>
                </a:solidFill>
                <a:latin typeface="Times New Roman" panose="02020603050405020304" pitchFamily="18" charset="0"/>
                <a:cs typeface="Arial" pitchFamily="34" charset="0"/>
              </a:rPr>
              <a:t>chăm sóc chu đáo các thành viên trong gia đình, em gặp phải những khó khăn gì và em vượt qua những khó khăn đó như thế nào?</a:t>
            </a:r>
            <a:endParaRPr lang="en-US" sz="2800" b="1" i="1">
              <a:solidFill>
                <a:srgbClr val="002060"/>
              </a:solidFill>
              <a:latin typeface="Times New Roman" pitchFamily="18" charset="0"/>
              <a:cs typeface="Times New Roman" pitchFamily="18" charset="0"/>
            </a:endParaRPr>
          </a:p>
        </p:txBody>
      </p:sp>
      <p:pic>
        <p:nvPicPr>
          <p:cNvPr id="33" name="Picture 32" descr="A blue question mark on a black background&#10;&#10;Description automatically generated">
            <a:extLst>
              <a:ext uri="{FF2B5EF4-FFF2-40B4-BE49-F238E27FC236}">
                <a16:creationId xmlns:a16="http://schemas.microsoft.com/office/drawing/2014/main" id="{F48E8E91-47DD-A565-E105-A0D490386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346" y="1648895"/>
            <a:ext cx="714375" cy="1295400"/>
          </a:xfrm>
          <a:prstGeom prst="rect">
            <a:avLst/>
          </a:prstGeom>
        </p:spPr>
      </p:pic>
      <p:pic>
        <p:nvPicPr>
          <p:cNvPr id="6" name="Picture 5">
            <a:extLst>
              <a:ext uri="{FF2B5EF4-FFF2-40B4-BE49-F238E27FC236}">
                <a16:creationId xmlns:a16="http://schemas.microsoft.com/office/drawing/2014/main" id="{23B138BA-016A-ECE9-0F8F-F56010A6CF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92772" y="1673175"/>
            <a:ext cx="3804729" cy="4776681"/>
          </a:xfrm>
          <a:prstGeom prst="rect">
            <a:avLst/>
          </a:prstGeom>
        </p:spPr>
      </p:pic>
    </p:spTree>
    <p:extLst>
      <p:ext uri="{BB962C8B-B14F-4D97-AF65-F5344CB8AC3E}">
        <p14:creationId xmlns:p14="http://schemas.microsoft.com/office/powerpoint/2010/main" val="166009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ircle(in)">
                                      <p:cBhvr>
                                        <p:cTn id="1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0739B43-89BE-C19E-BA6B-F0E0656923C6}"/>
              </a:ext>
            </a:extLst>
          </p:cNvPr>
          <p:cNvSpPr/>
          <p:nvPr/>
        </p:nvSpPr>
        <p:spPr>
          <a:xfrm>
            <a:off x="1796142" y="190500"/>
            <a:ext cx="8860972" cy="6477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E65630-F98B-03C3-68C4-09C4F0FE735A}"/>
              </a:ext>
            </a:extLst>
          </p:cNvPr>
          <p:cNvSpPr/>
          <p:nvPr/>
        </p:nvSpPr>
        <p:spPr>
          <a:xfrm>
            <a:off x="2946547" y="540890"/>
            <a:ext cx="6560162"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5000" b="1" i="1">
                <a:solidFill>
                  <a:srgbClr val="C00000"/>
                </a:solidFill>
                <a:latin typeface="Cambria" pitchFamily="18" charset="0"/>
                <a:cs typeface="Times New Roman" pitchFamily="18" charset="0"/>
              </a:rPr>
              <a:t>NHIỆM VỤ 4</a:t>
            </a:r>
            <a:endParaRPr lang="vi-VN" sz="5000" b="1" i="1">
              <a:solidFill>
                <a:srgbClr val="C00000"/>
              </a:solidFill>
              <a:latin typeface="Cambria" pitchFamily="18" charset="0"/>
              <a:cs typeface="Times New Roman" pitchFamily="18" charset="0"/>
            </a:endParaRPr>
          </a:p>
        </p:txBody>
      </p:sp>
      <p:sp>
        <p:nvSpPr>
          <p:cNvPr id="2" name="TextBox 1">
            <a:extLst>
              <a:ext uri="{FF2B5EF4-FFF2-40B4-BE49-F238E27FC236}">
                <a16:creationId xmlns:a16="http://schemas.microsoft.com/office/drawing/2014/main" id="{66FAA5BD-FBF8-D9AC-E6BA-84AA17AD5B32}"/>
              </a:ext>
            </a:extLst>
          </p:cNvPr>
          <p:cNvSpPr txBox="1"/>
          <p:nvPr/>
        </p:nvSpPr>
        <p:spPr>
          <a:xfrm>
            <a:off x="2733040" y="1533713"/>
            <a:ext cx="6773669" cy="2169825"/>
          </a:xfrm>
          <a:prstGeom prst="rect">
            <a:avLst/>
          </a:prstGeom>
          <a:noFill/>
        </p:spPr>
        <p:txBody>
          <a:bodyPr wrap="square" rtlCol="0">
            <a:spAutoFit/>
          </a:bodyPr>
          <a:lstStyle/>
          <a:p>
            <a:pPr algn="ctr"/>
            <a:r>
              <a:rPr lang="vi-VN" sz="4500" b="1">
                <a:solidFill>
                  <a:srgbClr val="1F0ABC"/>
                </a:solidFill>
                <a:latin typeface="Cambria" pitchFamily="18" charset="0"/>
                <a:cs typeface="Times New Roman" pitchFamily="18" charset="0"/>
              </a:rPr>
              <a:t>Chủ động tham gia giải quyết những vấn đề nảy sinh trong gia đình</a:t>
            </a:r>
            <a:endParaRPr lang="en-US" sz="4500" b="1">
              <a:ln w="10541" cmpd="sng">
                <a:solidFill>
                  <a:schemeClr val="accent1">
                    <a:shade val="88000"/>
                    <a:satMod val="110000"/>
                  </a:schemeClr>
                </a:solidFill>
                <a:prstDash val="solid"/>
              </a:ln>
              <a:solidFill>
                <a:srgbClr val="1F0ABC"/>
              </a:solidFill>
              <a:latin typeface="Cambria" pitchFamily="18" charset="0"/>
              <a:ea typeface="Tahoma" pitchFamily="34" charset="0"/>
              <a:cs typeface="Times New Roman" pitchFamily="18" charset="0"/>
            </a:endParaRPr>
          </a:p>
        </p:txBody>
      </p:sp>
      <p:pic>
        <p:nvPicPr>
          <p:cNvPr id="3" name="Picture 2">
            <a:extLst>
              <a:ext uri="{FF2B5EF4-FFF2-40B4-BE49-F238E27FC236}">
                <a16:creationId xmlns:a16="http://schemas.microsoft.com/office/drawing/2014/main" id="{B5640586-94B9-AA63-6936-00EBFE955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107" y="3503411"/>
            <a:ext cx="5099785" cy="2669338"/>
          </a:xfrm>
          <a:prstGeom prst="rect">
            <a:avLst/>
          </a:prstGeom>
        </p:spPr>
      </p:pic>
    </p:spTree>
    <p:extLst>
      <p:ext uri="{BB962C8B-B14F-4D97-AF65-F5344CB8AC3E}">
        <p14:creationId xmlns:p14="http://schemas.microsoft.com/office/powerpoint/2010/main" val="10370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46C1C07-A2F1-F8D7-720E-6AC8DA07C89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9">
            <a:extLst>
              <a:ext uri="{FF2B5EF4-FFF2-40B4-BE49-F238E27FC236}">
                <a16:creationId xmlns:a16="http://schemas.microsoft.com/office/drawing/2014/main" id="{941597C4-5842-730C-541D-5DB7D5760521}"/>
              </a:ext>
            </a:extLst>
          </p:cNvPr>
          <p:cNvSpPr/>
          <p:nvPr/>
        </p:nvSpPr>
        <p:spPr>
          <a:xfrm>
            <a:off x="965201" y="0"/>
            <a:ext cx="10231120" cy="88392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latin typeface="Times New Roman" panose="02020603050405020304" pitchFamily="18" charset="0"/>
                <a:ea typeface="Cambria" panose="02040503050406030204" pitchFamily="18" charset="0"/>
                <a:cs typeface="Times New Roman" panose="02020603050405020304" pitchFamily="18" charset="0"/>
              </a:rPr>
              <a:t>Những cách chủ động tham gia giải quyết những vấn đề nảy sinh trong gia đình</a:t>
            </a:r>
            <a:endParaRPr lang="en-US" sz="2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376B9BE-FBEE-0ACD-15B2-6950A4D21468}"/>
              </a:ext>
            </a:extLst>
          </p:cNvPr>
          <p:cNvSpPr/>
          <p:nvPr/>
        </p:nvSpPr>
        <p:spPr>
          <a:xfrm>
            <a:off x="445276" y="1096830"/>
            <a:ext cx="11480508" cy="5016758"/>
          </a:xfrm>
          <a:prstGeom prst="rect">
            <a:avLst/>
          </a:prstGeom>
          <a:noFill/>
        </p:spPr>
        <p:txBody>
          <a:bodyPr wrap="square">
            <a:spAutoFit/>
          </a:bodyPr>
          <a:lstStyle/>
          <a:p>
            <a:pPr marL="457200" indent="-457200" algn="just">
              <a:buBlip>
                <a:blip r:embed="rId2"/>
              </a:buBlip>
            </a:pPr>
            <a:r>
              <a:rPr lang="vi-VN" sz="3200">
                <a:solidFill>
                  <a:schemeClr val="tx2">
                    <a:lumMod val="95000"/>
                    <a:lumOff val="5000"/>
                  </a:schemeClr>
                </a:solidFill>
                <a:latin typeface="Times New Roman" pitchFamily="18" charset="0"/>
                <a:cs typeface="Times New Roman" pitchFamily="18" charset="0"/>
              </a:rPr>
              <a:t>Tích cực tìm hiểu, học hỏi cách giải quyết những vấn đề nảy sinh trong gia đình.</a:t>
            </a:r>
          </a:p>
          <a:p>
            <a:pPr marL="457200" indent="-457200" algn="just">
              <a:buBlip>
                <a:blip r:embed="rId2"/>
              </a:buBlip>
            </a:pPr>
            <a:r>
              <a:rPr lang="vi-VN" sz="3200">
                <a:solidFill>
                  <a:schemeClr val="tx2">
                    <a:lumMod val="95000"/>
                    <a:lumOff val="5000"/>
                  </a:schemeClr>
                </a:solidFill>
                <a:latin typeface="Times New Roman" pitchFamily="18" charset="0"/>
                <a:cs typeface="Times New Roman" pitchFamily="18" charset="0"/>
              </a:rPr>
              <a:t>Tự chủ động sắp xếp, giải quyết những vấn đề nảy sinh trong gia đình.</a:t>
            </a:r>
          </a:p>
          <a:p>
            <a:pPr marL="457200" indent="-457200" algn="just">
              <a:buBlip>
                <a:blip r:embed="rId2"/>
              </a:buBlip>
            </a:pPr>
            <a:r>
              <a:rPr lang="vi-VN" sz="3200">
                <a:solidFill>
                  <a:schemeClr val="tx2">
                    <a:lumMod val="95000"/>
                    <a:lumOff val="5000"/>
                  </a:schemeClr>
                </a:solidFill>
                <a:latin typeface="Times New Roman" pitchFamily="18" charset="0"/>
                <a:cs typeface="Times New Roman" pitchFamily="18" charset="0"/>
              </a:rPr>
              <a:t>Chủ động nói chuyện với người thân để giải quyết những vấn đề nảy sinh.</a:t>
            </a:r>
          </a:p>
          <a:p>
            <a:pPr marL="457200" indent="-457200" algn="just">
              <a:buBlip>
                <a:blip r:embed="rId2"/>
              </a:buBlip>
            </a:pPr>
            <a:r>
              <a:rPr lang="vi-VN" sz="3200">
                <a:solidFill>
                  <a:schemeClr val="tx2">
                    <a:lumMod val="95000"/>
                    <a:lumOff val="5000"/>
                  </a:schemeClr>
                </a:solidFill>
                <a:latin typeface="Times New Roman" pitchFamily="18" charset="0"/>
                <a:cs typeface="Times New Roman" pitchFamily="18" charset="0"/>
              </a:rPr>
              <a:t>Lắng nghe và đặt mình vào vị trí của người thân để hiểu cảm xúc của họ.</a:t>
            </a:r>
          </a:p>
          <a:p>
            <a:pPr marL="457200" indent="-457200" algn="just">
              <a:buBlip>
                <a:blip r:embed="rId2"/>
              </a:buBlip>
            </a:pPr>
            <a:r>
              <a:rPr lang="vi-VN" sz="3200">
                <a:solidFill>
                  <a:schemeClr val="tx2">
                    <a:lumMod val="95000"/>
                    <a:lumOff val="5000"/>
                  </a:schemeClr>
                </a:solidFill>
                <a:latin typeface="Times New Roman" pitchFamily="18" charset="0"/>
                <a:cs typeface="Times New Roman" pitchFamily="18" charset="0"/>
              </a:rPr>
              <a:t>Tham gia giải quyết vấn đề nảy sinh dựa trên việc cùng phân tích sự việc.</a:t>
            </a:r>
          </a:p>
        </p:txBody>
      </p:sp>
    </p:spTree>
    <p:extLst>
      <p:ext uri="{BB962C8B-B14F-4D97-AF65-F5344CB8AC3E}">
        <p14:creationId xmlns:p14="http://schemas.microsoft.com/office/powerpoint/2010/main" val="273512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615A45-7753-5D0C-5BCA-10088E66F216}"/>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4">
            <a:extLst>
              <a:ext uri="{FF2B5EF4-FFF2-40B4-BE49-F238E27FC236}">
                <a16:creationId xmlns:a16="http://schemas.microsoft.com/office/drawing/2014/main" id="{6E907276-2E48-5E08-1839-0D5D56A4AF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21932">
            <a:off x="118310" y="75833"/>
            <a:ext cx="1247553" cy="943462"/>
          </a:xfrm>
          <a:prstGeom prst="rect">
            <a:avLst/>
          </a:prstGeom>
        </p:spPr>
      </p:pic>
      <p:sp>
        <p:nvSpPr>
          <p:cNvPr id="4" name="Freeform 4">
            <a:extLst>
              <a:ext uri="{FF2B5EF4-FFF2-40B4-BE49-F238E27FC236}">
                <a16:creationId xmlns:a16="http://schemas.microsoft.com/office/drawing/2014/main" id="{14A37960-7044-136D-18A7-899FB3CFE10A}"/>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Rounded Rectangle 22">
            <a:extLst>
              <a:ext uri="{FF2B5EF4-FFF2-40B4-BE49-F238E27FC236}">
                <a16:creationId xmlns:a16="http://schemas.microsoft.com/office/drawing/2014/main" id="{96DB9E37-63FD-0DFB-8553-00A328C178C4}"/>
              </a:ext>
            </a:extLst>
          </p:cNvPr>
          <p:cNvSpPr/>
          <p:nvPr/>
        </p:nvSpPr>
        <p:spPr>
          <a:xfrm>
            <a:off x="987665" y="959668"/>
            <a:ext cx="10638277" cy="1760937"/>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40276-15B8-7B14-FF17-44468FEAB082}"/>
              </a:ext>
            </a:extLst>
          </p:cNvPr>
          <p:cNvSpPr/>
          <p:nvPr/>
        </p:nvSpPr>
        <p:spPr>
          <a:xfrm>
            <a:off x="1132808" y="1027834"/>
            <a:ext cx="10275422" cy="1692771"/>
          </a:xfrm>
          <a:prstGeom prst="rect">
            <a:avLst/>
          </a:prstGeom>
        </p:spPr>
        <p:txBody>
          <a:bodyPr wrap="square">
            <a:spAutoFit/>
          </a:bodyPr>
          <a:lstStyle/>
          <a:p>
            <a:pPr algn="just"/>
            <a:r>
              <a:rPr lang="vi-VN" sz="2600">
                <a:solidFill>
                  <a:srgbClr val="002060"/>
                </a:solidFill>
                <a:latin typeface="Cambria" pitchFamily="18" charset="0"/>
                <a:cs typeface="Times New Roman" pitchFamily="18" charset="0"/>
              </a:rPr>
              <a:t>Bố mẹ và B đang có mâu thuẫn trong việc đăng kí lựa chọn trường học ngành Sư phạm Địa lí cho B. Bố mẹ muốn B đăng kí học trường X, nhưng B thì mong muốn đăng kí học trường V. Nếu là B, em sẽ thể hiện sự chủ động tham gia giải quyết vấn đề này như thế nào?</a:t>
            </a:r>
          </a:p>
        </p:txBody>
      </p:sp>
      <p:sp>
        <p:nvSpPr>
          <p:cNvPr id="7" name="Rectangle 6">
            <a:extLst>
              <a:ext uri="{FF2B5EF4-FFF2-40B4-BE49-F238E27FC236}">
                <a16:creationId xmlns:a16="http://schemas.microsoft.com/office/drawing/2014/main" id="{1996BD5C-2CC3-3DD3-F107-3A896D38D460}"/>
              </a:ext>
            </a:extLst>
          </p:cNvPr>
          <p:cNvSpPr/>
          <p:nvPr/>
        </p:nvSpPr>
        <p:spPr>
          <a:xfrm>
            <a:off x="961312" y="286569"/>
            <a:ext cx="3411077" cy="7619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Cambria" pitchFamily="18" charset="0"/>
              <a:cs typeface="Times New Roman" pitchFamily="18" charset="0"/>
            </a:endParaRPr>
          </a:p>
        </p:txBody>
      </p:sp>
      <p:sp>
        <p:nvSpPr>
          <p:cNvPr id="8" name="Rectangle 7">
            <a:extLst>
              <a:ext uri="{FF2B5EF4-FFF2-40B4-BE49-F238E27FC236}">
                <a16:creationId xmlns:a16="http://schemas.microsoft.com/office/drawing/2014/main" id="{0C5E7CA9-29DE-B495-0606-60D3A05FED90}"/>
              </a:ext>
            </a:extLst>
          </p:cNvPr>
          <p:cNvSpPr/>
          <p:nvPr/>
        </p:nvSpPr>
        <p:spPr>
          <a:xfrm>
            <a:off x="1548296" y="374893"/>
            <a:ext cx="2707980" cy="584775"/>
          </a:xfrm>
          <a:prstGeom prst="rect">
            <a:avLst/>
          </a:prstGeom>
        </p:spPr>
        <p:txBody>
          <a:bodyPr wrap="square">
            <a:spAutoFit/>
          </a:bodyPr>
          <a:lstStyle/>
          <a:p>
            <a:r>
              <a:rPr lang="en-US" sz="3100" b="1">
                <a:solidFill>
                  <a:srgbClr val="002060"/>
                </a:solidFill>
                <a:latin typeface="Cambria" pitchFamily="18" charset="0"/>
                <a:cs typeface="Times New Roman" pitchFamily="18" charset="0"/>
              </a:rPr>
              <a:t>Tình huống 1</a:t>
            </a:r>
            <a:endParaRPr lang="en-US" sz="3100" b="1" i="1">
              <a:solidFill>
                <a:srgbClr val="002060"/>
              </a:solidFill>
              <a:latin typeface="Cambria" pitchFamily="18" charset="0"/>
              <a:cs typeface="Times New Roman" pitchFamily="18" charset="0"/>
            </a:endParaRPr>
          </a:p>
        </p:txBody>
      </p:sp>
      <p:sp>
        <p:nvSpPr>
          <p:cNvPr id="9" name="Diamond 8">
            <a:extLst>
              <a:ext uri="{FF2B5EF4-FFF2-40B4-BE49-F238E27FC236}">
                <a16:creationId xmlns:a16="http://schemas.microsoft.com/office/drawing/2014/main" id="{8C2FBFA3-99CD-5ABF-9998-02501DA7119D}"/>
              </a:ext>
            </a:extLst>
          </p:cNvPr>
          <p:cNvSpPr/>
          <p:nvPr/>
        </p:nvSpPr>
        <p:spPr>
          <a:xfrm>
            <a:off x="570395" y="304285"/>
            <a:ext cx="827321" cy="744283"/>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Cambria" pitchFamily="18" charset="0"/>
              <a:cs typeface="Times New Roman" pitchFamily="18" charset="0"/>
            </a:endParaRPr>
          </a:p>
        </p:txBody>
      </p:sp>
      <p:sp>
        <p:nvSpPr>
          <p:cNvPr id="10" name="Rounded Rectangle 29">
            <a:extLst>
              <a:ext uri="{FF2B5EF4-FFF2-40B4-BE49-F238E27FC236}">
                <a16:creationId xmlns:a16="http://schemas.microsoft.com/office/drawing/2014/main" id="{6E67D8BA-F20C-D082-4BF1-5C841F6D7799}"/>
              </a:ext>
            </a:extLst>
          </p:cNvPr>
          <p:cNvSpPr/>
          <p:nvPr/>
        </p:nvSpPr>
        <p:spPr>
          <a:xfrm>
            <a:off x="570396" y="3382851"/>
            <a:ext cx="11055548" cy="3333359"/>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2CC789-EBFF-A724-E8BC-D5B66FB55451}"/>
              </a:ext>
            </a:extLst>
          </p:cNvPr>
          <p:cNvSpPr/>
          <p:nvPr/>
        </p:nvSpPr>
        <p:spPr>
          <a:xfrm>
            <a:off x="734112" y="3426839"/>
            <a:ext cx="10829124" cy="3293209"/>
          </a:xfrm>
          <a:prstGeom prst="rect">
            <a:avLst/>
          </a:prstGeom>
        </p:spPr>
        <p:txBody>
          <a:bodyPr wrap="square">
            <a:spAutoFit/>
          </a:bodyPr>
          <a:lstStyle/>
          <a:p>
            <a:pPr algn="just"/>
            <a:r>
              <a:rPr lang="vi-VN" sz="2600" i="1">
                <a:solidFill>
                  <a:srgbClr val="C00000"/>
                </a:solidFill>
                <a:latin typeface="Cambria" pitchFamily="18" charset="0"/>
                <a:cs typeface="Times New Roman" pitchFamily="18" charset="0"/>
              </a:rPr>
              <a:t>B nên giành thời gian tìm hiểu kĩ về cả hai trường X và V. Xây dựng một bản phân tích trên giấy so sánh cả 2 trường về những yếu tố liên quan như: vị trí, bề dày thành tích, học phí, chỗ ở... Sau khi xây dựng bản phân tích, B đánh dấu những điểm mà B cho rằng trường V ưu thế hơn và chuẩn bị những lý do mà mình yêu thích trường V. Sau đó B cùng bố mẹ thẳng thắn, trực tiếp ngồi lại với nhau, nghiêm túc phân tích, lắng nghe ý kiến của bố mẹ và trình bày ý kiến của mình, dựa vào bản phân tích đã xây dựng để đưa ra quyết định cuối cùng phù hợp nhất. </a:t>
            </a:r>
          </a:p>
        </p:txBody>
      </p:sp>
      <p:sp>
        <p:nvSpPr>
          <p:cNvPr id="12" name="Right Arrow 31">
            <a:extLst>
              <a:ext uri="{FF2B5EF4-FFF2-40B4-BE49-F238E27FC236}">
                <a16:creationId xmlns:a16="http://schemas.microsoft.com/office/drawing/2014/main" id="{F8EBD9D8-D2BD-230E-DCCE-85E8DA3C6CCF}"/>
              </a:ext>
            </a:extLst>
          </p:cNvPr>
          <p:cNvSpPr/>
          <p:nvPr/>
        </p:nvSpPr>
        <p:spPr>
          <a:xfrm rot="5400000">
            <a:off x="5881856" y="2664704"/>
            <a:ext cx="646694" cy="765590"/>
          </a:xfrm>
          <a:prstGeom prst="rightArrow">
            <a:avLst/>
          </a:prstGeom>
          <a:solidFill>
            <a:srgbClr val="CADF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a:extLst>
              <a:ext uri="{FF2B5EF4-FFF2-40B4-BE49-F238E27FC236}">
                <a16:creationId xmlns:a16="http://schemas.microsoft.com/office/drawing/2014/main" id="{627B041E-6A97-C4DC-3B7E-9D482CA8CE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797" y="2582999"/>
            <a:ext cx="728379" cy="72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21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615A45-7753-5D0C-5BCA-10088E66F216}"/>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4">
            <a:extLst>
              <a:ext uri="{FF2B5EF4-FFF2-40B4-BE49-F238E27FC236}">
                <a16:creationId xmlns:a16="http://schemas.microsoft.com/office/drawing/2014/main" id="{6E907276-2E48-5E08-1839-0D5D56A4AF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21932">
            <a:off x="118310" y="75833"/>
            <a:ext cx="1247553" cy="943462"/>
          </a:xfrm>
          <a:prstGeom prst="rect">
            <a:avLst/>
          </a:prstGeom>
        </p:spPr>
      </p:pic>
      <p:sp>
        <p:nvSpPr>
          <p:cNvPr id="4" name="Freeform 4">
            <a:extLst>
              <a:ext uri="{FF2B5EF4-FFF2-40B4-BE49-F238E27FC236}">
                <a16:creationId xmlns:a16="http://schemas.microsoft.com/office/drawing/2014/main" id="{14A37960-7044-136D-18A7-899FB3CFE10A}"/>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Rounded Rectangle 22">
            <a:extLst>
              <a:ext uri="{FF2B5EF4-FFF2-40B4-BE49-F238E27FC236}">
                <a16:creationId xmlns:a16="http://schemas.microsoft.com/office/drawing/2014/main" id="{96DB9E37-63FD-0DFB-8553-00A328C178C4}"/>
              </a:ext>
            </a:extLst>
          </p:cNvPr>
          <p:cNvSpPr/>
          <p:nvPr/>
        </p:nvSpPr>
        <p:spPr>
          <a:xfrm>
            <a:off x="987665" y="959668"/>
            <a:ext cx="10638277" cy="1760937"/>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40276-15B8-7B14-FF17-44468FEAB082}"/>
              </a:ext>
            </a:extLst>
          </p:cNvPr>
          <p:cNvSpPr/>
          <p:nvPr/>
        </p:nvSpPr>
        <p:spPr>
          <a:xfrm>
            <a:off x="1132808" y="1027834"/>
            <a:ext cx="10275422" cy="1692771"/>
          </a:xfrm>
          <a:prstGeom prst="rect">
            <a:avLst/>
          </a:prstGeom>
        </p:spPr>
        <p:txBody>
          <a:bodyPr wrap="square">
            <a:spAutoFit/>
          </a:bodyPr>
          <a:lstStyle/>
          <a:p>
            <a:pPr algn="just"/>
            <a:r>
              <a:rPr lang="vi-VN" sz="2600">
                <a:solidFill>
                  <a:srgbClr val="002060"/>
                </a:solidFill>
                <a:latin typeface="Cambria" pitchFamily="18" charset="0"/>
                <a:cs typeface="Times New Roman" pitchFamily="18" charset="0"/>
              </a:rPr>
              <a:t>Em của Q thường tự ý sử dụng quần áo và đồ dùng của Q. Sử dụng xong, em cũng không để đúng nơi quy định, nhiều lúc còn lục tung đồ của Q mà không sắp xếp lại. Nếu là Q, em sẽ thể hiện sự chủ động giải quyết vấn đề này như thế nào?</a:t>
            </a:r>
          </a:p>
        </p:txBody>
      </p:sp>
      <p:sp>
        <p:nvSpPr>
          <p:cNvPr id="7" name="Rectangle 6">
            <a:extLst>
              <a:ext uri="{FF2B5EF4-FFF2-40B4-BE49-F238E27FC236}">
                <a16:creationId xmlns:a16="http://schemas.microsoft.com/office/drawing/2014/main" id="{1996BD5C-2CC3-3DD3-F107-3A896D38D460}"/>
              </a:ext>
            </a:extLst>
          </p:cNvPr>
          <p:cNvSpPr/>
          <p:nvPr/>
        </p:nvSpPr>
        <p:spPr>
          <a:xfrm>
            <a:off x="961312" y="286569"/>
            <a:ext cx="3411077" cy="7619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Cambria" pitchFamily="18" charset="0"/>
              <a:cs typeface="Times New Roman" pitchFamily="18" charset="0"/>
            </a:endParaRPr>
          </a:p>
        </p:txBody>
      </p:sp>
      <p:sp>
        <p:nvSpPr>
          <p:cNvPr id="8" name="Rectangle 7">
            <a:extLst>
              <a:ext uri="{FF2B5EF4-FFF2-40B4-BE49-F238E27FC236}">
                <a16:creationId xmlns:a16="http://schemas.microsoft.com/office/drawing/2014/main" id="{0C5E7CA9-29DE-B495-0606-60D3A05FED90}"/>
              </a:ext>
            </a:extLst>
          </p:cNvPr>
          <p:cNvSpPr/>
          <p:nvPr/>
        </p:nvSpPr>
        <p:spPr>
          <a:xfrm>
            <a:off x="1548296" y="374893"/>
            <a:ext cx="2707980" cy="584775"/>
          </a:xfrm>
          <a:prstGeom prst="rect">
            <a:avLst/>
          </a:prstGeom>
        </p:spPr>
        <p:txBody>
          <a:bodyPr wrap="square">
            <a:spAutoFit/>
          </a:bodyPr>
          <a:lstStyle/>
          <a:p>
            <a:r>
              <a:rPr lang="en-US" sz="3100" b="1">
                <a:solidFill>
                  <a:srgbClr val="002060"/>
                </a:solidFill>
                <a:latin typeface="Cambria" pitchFamily="18" charset="0"/>
                <a:cs typeface="Times New Roman" pitchFamily="18" charset="0"/>
              </a:rPr>
              <a:t>Tình huống 2</a:t>
            </a:r>
            <a:endParaRPr lang="en-US" sz="3100" b="1" i="1">
              <a:solidFill>
                <a:srgbClr val="002060"/>
              </a:solidFill>
              <a:latin typeface="Cambria" pitchFamily="18" charset="0"/>
              <a:cs typeface="Times New Roman" pitchFamily="18" charset="0"/>
            </a:endParaRPr>
          </a:p>
        </p:txBody>
      </p:sp>
      <p:sp>
        <p:nvSpPr>
          <p:cNvPr id="9" name="Diamond 8">
            <a:extLst>
              <a:ext uri="{FF2B5EF4-FFF2-40B4-BE49-F238E27FC236}">
                <a16:creationId xmlns:a16="http://schemas.microsoft.com/office/drawing/2014/main" id="{8C2FBFA3-99CD-5ABF-9998-02501DA7119D}"/>
              </a:ext>
            </a:extLst>
          </p:cNvPr>
          <p:cNvSpPr/>
          <p:nvPr/>
        </p:nvSpPr>
        <p:spPr>
          <a:xfrm>
            <a:off x="570395" y="304285"/>
            <a:ext cx="827321" cy="744283"/>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Cambria" pitchFamily="18" charset="0"/>
              <a:cs typeface="Times New Roman" pitchFamily="18" charset="0"/>
            </a:endParaRPr>
          </a:p>
        </p:txBody>
      </p:sp>
      <p:sp>
        <p:nvSpPr>
          <p:cNvPr id="10" name="Rounded Rectangle 29">
            <a:extLst>
              <a:ext uri="{FF2B5EF4-FFF2-40B4-BE49-F238E27FC236}">
                <a16:creationId xmlns:a16="http://schemas.microsoft.com/office/drawing/2014/main" id="{6E67D8BA-F20C-D082-4BF1-5C841F6D7799}"/>
              </a:ext>
            </a:extLst>
          </p:cNvPr>
          <p:cNvSpPr/>
          <p:nvPr/>
        </p:nvSpPr>
        <p:spPr>
          <a:xfrm>
            <a:off x="1397716" y="3430936"/>
            <a:ext cx="9322416" cy="2515481"/>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2CC789-EBFF-A724-E8BC-D5B66FB55451}"/>
              </a:ext>
            </a:extLst>
          </p:cNvPr>
          <p:cNvSpPr/>
          <p:nvPr/>
        </p:nvSpPr>
        <p:spPr>
          <a:xfrm>
            <a:off x="1588644" y="3565291"/>
            <a:ext cx="9131488" cy="2246769"/>
          </a:xfrm>
          <a:prstGeom prst="rect">
            <a:avLst/>
          </a:prstGeom>
        </p:spPr>
        <p:txBody>
          <a:bodyPr wrap="square">
            <a:spAutoFit/>
          </a:bodyPr>
          <a:lstStyle/>
          <a:p>
            <a:pPr algn="just"/>
            <a:r>
              <a:rPr lang="vi-VN" sz="2800" i="1">
                <a:solidFill>
                  <a:srgbClr val="C00000"/>
                </a:solidFill>
                <a:latin typeface="Cambria" pitchFamily="18" charset="0"/>
                <a:cs typeface="Times New Roman" pitchFamily="18" charset="0"/>
              </a:rPr>
              <a:t>Q nên nhắc nhở em, nếu nhiều lần em không thay đổi thì Q cần phải quyết liệt hơn. Ngay khi thấy em sử dụng đồ của mình, Q yêu cầu em để lại vị trí cũ. Q có thể làm một bản cam kết và có hình phạt rõ ràng và nghiêm túc, theo dõi quá trình thực hiện nhiệm vụ của em.</a:t>
            </a:r>
          </a:p>
        </p:txBody>
      </p:sp>
      <p:sp>
        <p:nvSpPr>
          <p:cNvPr id="12" name="Right Arrow 31">
            <a:extLst>
              <a:ext uri="{FF2B5EF4-FFF2-40B4-BE49-F238E27FC236}">
                <a16:creationId xmlns:a16="http://schemas.microsoft.com/office/drawing/2014/main" id="{F8EBD9D8-D2BD-230E-DCCE-85E8DA3C6CCF}"/>
              </a:ext>
            </a:extLst>
          </p:cNvPr>
          <p:cNvSpPr/>
          <p:nvPr/>
        </p:nvSpPr>
        <p:spPr>
          <a:xfrm rot="5400000">
            <a:off x="5881856" y="2664704"/>
            <a:ext cx="646694" cy="765590"/>
          </a:xfrm>
          <a:prstGeom prst="rightArrow">
            <a:avLst/>
          </a:prstGeom>
          <a:solidFill>
            <a:srgbClr val="CADF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a:extLst>
              <a:ext uri="{FF2B5EF4-FFF2-40B4-BE49-F238E27FC236}">
                <a16:creationId xmlns:a16="http://schemas.microsoft.com/office/drawing/2014/main" id="{627B041E-6A97-C4DC-3B7E-9D482CA8CE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797" y="2582999"/>
            <a:ext cx="728379" cy="72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21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P spid="11"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3783</TotalTime>
  <Words>943</Words>
  <Application>Microsoft Office PowerPoint</Application>
  <PresentationFormat>Màn hình rộng</PresentationFormat>
  <Paragraphs>48</Paragraphs>
  <Slides>11</Slides>
  <Notes>0</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11</vt:i4>
      </vt:variant>
    </vt:vector>
  </HeadingPairs>
  <TitlesOfParts>
    <vt:vector size="21" baseType="lpstr">
      <vt:lpstr>Calibri</vt:lpstr>
      <vt:lpstr>Times New Roman</vt:lpstr>
      <vt:lpstr>Arial Narrow</vt:lpstr>
      <vt:lpstr>Calibri Light</vt:lpstr>
      <vt:lpstr>Cambria</vt:lpstr>
      <vt:lpstr>Segoe Print</vt:lpstr>
      <vt:lpstr>Arial</vt:lpstr>
      <vt:lpstr>Book Antiqua</vt:lpstr>
      <vt:lpstr>1_Office Theme</vt:lpstr>
      <vt:lpstr>Nature Illustration 16x9</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230</cp:revision>
  <dcterms:created xsi:type="dcterms:W3CDTF">2018-05-10T00:06:18Z</dcterms:created>
  <dcterms:modified xsi:type="dcterms:W3CDTF">2024-10-31T12:21:23Z</dcterms:modified>
</cp:coreProperties>
</file>